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4" r:id="rId1"/>
  </p:sldMasterIdLst>
  <p:notesMasterIdLst>
    <p:notesMasterId r:id="rId310"/>
  </p:notesMasterIdLst>
  <p:sldIdLst>
    <p:sldId id="256" r:id="rId2"/>
    <p:sldId id="306" r:id="rId3"/>
    <p:sldId id="423" r:id="rId4"/>
    <p:sldId id="420" r:id="rId5"/>
    <p:sldId id="421" r:id="rId6"/>
    <p:sldId id="426" r:id="rId7"/>
    <p:sldId id="425" r:id="rId8"/>
    <p:sldId id="422" r:id="rId9"/>
    <p:sldId id="424" r:id="rId10"/>
    <p:sldId id="427" r:id="rId11"/>
    <p:sldId id="429" r:id="rId12"/>
    <p:sldId id="428" r:id="rId13"/>
    <p:sldId id="430" r:id="rId14"/>
    <p:sldId id="431" r:id="rId15"/>
    <p:sldId id="432" r:id="rId16"/>
    <p:sldId id="434" r:id="rId17"/>
    <p:sldId id="437" r:id="rId18"/>
    <p:sldId id="436" r:id="rId19"/>
    <p:sldId id="435" r:id="rId20"/>
    <p:sldId id="440" r:id="rId21"/>
    <p:sldId id="438" r:id="rId22"/>
    <p:sldId id="439" r:id="rId23"/>
    <p:sldId id="449" r:id="rId24"/>
    <p:sldId id="459" r:id="rId25"/>
    <p:sldId id="567" r:id="rId26"/>
    <p:sldId id="568" r:id="rId27"/>
    <p:sldId id="565" r:id="rId28"/>
    <p:sldId id="566" r:id="rId29"/>
    <p:sldId id="569" r:id="rId30"/>
    <p:sldId id="570" r:id="rId31"/>
    <p:sldId id="452" r:id="rId32"/>
    <p:sldId id="450" r:id="rId33"/>
    <p:sldId id="451" r:id="rId34"/>
    <p:sldId id="480" r:id="rId35"/>
    <p:sldId id="456" r:id="rId36"/>
    <p:sldId id="478" r:id="rId37"/>
    <p:sldId id="454" r:id="rId38"/>
    <p:sldId id="453" r:id="rId39"/>
    <p:sldId id="455" r:id="rId40"/>
    <p:sldId id="472" r:id="rId41"/>
    <p:sldId id="460" r:id="rId42"/>
    <p:sldId id="462" r:id="rId43"/>
    <p:sldId id="461" r:id="rId44"/>
    <p:sldId id="463" r:id="rId45"/>
    <p:sldId id="479" r:id="rId46"/>
    <p:sldId id="464" r:id="rId47"/>
    <p:sldId id="465" r:id="rId48"/>
    <p:sldId id="466" r:id="rId49"/>
    <p:sldId id="467" r:id="rId50"/>
    <p:sldId id="468" r:id="rId51"/>
    <p:sldId id="550" r:id="rId52"/>
    <p:sldId id="551" r:id="rId53"/>
    <p:sldId id="552" r:id="rId54"/>
    <p:sldId id="553" r:id="rId55"/>
    <p:sldId id="575" r:id="rId56"/>
    <p:sldId id="591" r:id="rId57"/>
    <p:sldId id="592" r:id="rId58"/>
    <p:sldId id="582" r:id="rId59"/>
    <p:sldId id="593" r:id="rId60"/>
    <p:sldId id="576" r:id="rId61"/>
    <p:sldId id="577" r:id="rId62"/>
    <p:sldId id="588" r:id="rId63"/>
    <p:sldId id="578" r:id="rId64"/>
    <p:sldId id="581" r:id="rId65"/>
    <p:sldId id="580" r:id="rId66"/>
    <p:sldId id="579" r:id="rId67"/>
    <p:sldId id="583" r:id="rId68"/>
    <p:sldId id="584" r:id="rId69"/>
    <p:sldId id="585" r:id="rId70"/>
    <p:sldId id="590" r:id="rId71"/>
    <p:sldId id="589" r:id="rId72"/>
    <p:sldId id="586" r:id="rId73"/>
    <p:sldId id="587" r:id="rId74"/>
    <p:sldId id="469" r:id="rId75"/>
    <p:sldId id="562" r:id="rId76"/>
    <p:sldId id="563" r:id="rId77"/>
    <p:sldId id="564" r:id="rId78"/>
    <p:sldId id="470" r:id="rId79"/>
    <p:sldId id="471" r:id="rId80"/>
    <p:sldId id="477" r:id="rId81"/>
    <p:sldId id="382" r:id="rId82"/>
    <p:sldId id="383" r:id="rId83"/>
    <p:sldId id="384" r:id="rId84"/>
    <p:sldId id="441" r:id="rId85"/>
    <p:sldId id="446" r:id="rId86"/>
    <p:sldId id="447" r:id="rId87"/>
    <p:sldId id="386" r:id="rId88"/>
    <p:sldId id="388" r:id="rId89"/>
    <p:sldId id="389" r:id="rId90"/>
    <p:sldId id="390" r:id="rId91"/>
    <p:sldId id="391" r:id="rId92"/>
    <p:sldId id="392" r:id="rId93"/>
    <p:sldId id="393" r:id="rId94"/>
    <p:sldId id="448" r:id="rId95"/>
    <p:sldId id="394" r:id="rId96"/>
    <p:sldId id="395" r:id="rId97"/>
    <p:sldId id="396" r:id="rId98"/>
    <p:sldId id="397" r:id="rId99"/>
    <p:sldId id="398" r:id="rId100"/>
    <p:sldId id="399" r:id="rId101"/>
    <p:sldId id="400" r:id="rId102"/>
    <p:sldId id="401" r:id="rId103"/>
    <p:sldId id="403" r:id="rId104"/>
    <p:sldId id="404" r:id="rId105"/>
    <p:sldId id="405" r:id="rId106"/>
    <p:sldId id="406" r:id="rId107"/>
    <p:sldId id="407" r:id="rId108"/>
    <p:sldId id="408" r:id="rId109"/>
    <p:sldId id="443" r:id="rId110"/>
    <p:sldId id="444" r:id="rId111"/>
    <p:sldId id="409" r:id="rId112"/>
    <p:sldId id="410" r:id="rId113"/>
    <p:sldId id="445" r:id="rId114"/>
    <p:sldId id="413" r:id="rId115"/>
    <p:sldId id="414" r:id="rId116"/>
    <p:sldId id="415" r:id="rId117"/>
    <p:sldId id="416" r:id="rId118"/>
    <p:sldId id="417" r:id="rId119"/>
    <p:sldId id="418" r:id="rId120"/>
    <p:sldId id="419" r:id="rId121"/>
    <p:sldId id="307" r:id="rId122"/>
    <p:sldId id="308" r:id="rId123"/>
    <p:sldId id="309" r:id="rId124"/>
    <p:sldId id="310" r:id="rId125"/>
    <p:sldId id="311" r:id="rId126"/>
    <p:sldId id="312" r:id="rId127"/>
    <p:sldId id="313" r:id="rId128"/>
    <p:sldId id="314" r:id="rId129"/>
    <p:sldId id="315" r:id="rId130"/>
    <p:sldId id="316" r:id="rId131"/>
    <p:sldId id="317" r:id="rId132"/>
    <p:sldId id="318" r:id="rId133"/>
    <p:sldId id="319" r:id="rId134"/>
    <p:sldId id="320" r:id="rId135"/>
    <p:sldId id="321" r:id="rId136"/>
    <p:sldId id="322" r:id="rId137"/>
    <p:sldId id="323" r:id="rId138"/>
    <p:sldId id="324" r:id="rId139"/>
    <p:sldId id="325" r:id="rId140"/>
    <p:sldId id="326" r:id="rId141"/>
    <p:sldId id="327" r:id="rId142"/>
    <p:sldId id="328" r:id="rId143"/>
    <p:sldId id="329" r:id="rId144"/>
    <p:sldId id="330" r:id="rId145"/>
    <p:sldId id="331" r:id="rId146"/>
    <p:sldId id="332" r:id="rId147"/>
    <p:sldId id="333" r:id="rId148"/>
    <p:sldId id="334" r:id="rId149"/>
    <p:sldId id="335" r:id="rId150"/>
    <p:sldId id="336" r:id="rId151"/>
    <p:sldId id="337" r:id="rId152"/>
    <p:sldId id="338" r:id="rId153"/>
    <p:sldId id="339" r:id="rId154"/>
    <p:sldId id="340" r:id="rId155"/>
    <p:sldId id="341" r:id="rId156"/>
    <p:sldId id="342" r:id="rId157"/>
    <p:sldId id="343" r:id="rId158"/>
    <p:sldId id="344" r:id="rId159"/>
    <p:sldId id="345" r:id="rId160"/>
    <p:sldId id="346" r:id="rId161"/>
    <p:sldId id="347" r:id="rId162"/>
    <p:sldId id="348" r:id="rId163"/>
    <p:sldId id="349" r:id="rId164"/>
    <p:sldId id="350" r:id="rId165"/>
    <p:sldId id="351" r:id="rId166"/>
    <p:sldId id="352" r:id="rId167"/>
    <p:sldId id="353" r:id="rId168"/>
    <p:sldId id="354" r:id="rId169"/>
    <p:sldId id="355" r:id="rId170"/>
    <p:sldId id="356" r:id="rId171"/>
    <p:sldId id="357" r:id="rId172"/>
    <p:sldId id="358" r:id="rId173"/>
    <p:sldId id="359" r:id="rId174"/>
    <p:sldId id="360" r:id="rId175"/>
    <p:sldId id="361" r:id="rId176"/>
    <p:sldId id="362" r:id="rId177"/>
    <p:sldId id="363" r:id="rId178"/>
    <p:sldId id="364" r:id="rId179"/>
    <p:sldId id="365" r:id="rId180"/>
    <p:sldId id="366" r:id="rId181"/>
    <p:sldId id="367" r:id="rId182"/>
    <p:sldId id="368" r:id="rId183"/>
    <p:sldId id="369" r:id="rId184"/>
    <p:sldId id="370" r:id="rId185"/>
    <p:sldId id="371" r:id="rId186"/>
    <p:sldId id="372" r:id="rId187"/>
    <p:sldId id="373" r:id="rId188"/>
    <p:sldId id="374" r:id="rId189"/>
    <p:sldId id="375" r:id="rId190"/>
    <p:sldId id="376" r:id="rId191"/>
    <p:sldId id="377" r:id="rId192"/>
    <p:sldId id="378" r:id="rId193"/>
    <p:sldId id="379" r:id="rId194"/>
    <p:sldId id="380" r:id="rId195"/>
    <p:sldId id="381" r:id="rId196"/>
    <p:sldId id="549" r:id="rId197"/>
    <p:sldId id="662" r:id="rId198"/>
    <p:sldId id="607" r:id="rId199"/>
    <p:sldId id="608" r:id="rId200"/>
    <p:sldId id="600" r:id="rId201"/>
    <p:sldId id="610" r:id="rId202"/>
    <p:sldId id="663" r:id="rId203"/>
    <p:sldId id="601" r:id="rId204"/>
    <p:sldId id="602" r:id="rId205"/>
    <p:sldId id="603" r:id="rId206"/>
    <p:sldId id="604" r:id="rId207"/>
    <p:sldId id="605" r:id="rId208"/>
    <p:sldId id="606" r:id="rId209"/>
    <p:sldId id="664" r:id="rId210"/>
    <p:sldId id="661" r:id="rId211"/>
    <p:sldId id="665" r:id="rId212"/>
    <p:sldId id="666" r:id="rId213"/>
    <p:sldId id="667" r:id="rId214"/>
    <p:sldId id="668" r:id="rId215"/>
    <p:sldId id="669" r:id="rId216"/>
    <p:sldId id="670" r:id="rId217"/>
    <p:sldId id="673" r:id="rId218"/>
    <p:sldId id="674" r:id="rId219"/>
    <p:sldId id="671" r:id="rId220"/>
    <p:sldId id="672" r:id="rId221"/>
    <p:sldId id="675" r:id="rId222"/>
    <p:sldId id="676" r:id="rId223"/>
    <p:sldId id="677" r:id="rId224"/>
    <p:sldId id="678" r:id="rId225"/>
    <p:sldId id="679" r:id="rId226"/>
    <p:sldId id="680" r:id="rId227"/>
    <p:sldId id="694" r:id="rId228"/>
    <p:sldId id="681" r:id="rId229"/>
    <p:sldId id="683" r:id="rId230"/>
    <p:sldId id="682" r:id="rId231"/>
    <p:sldId id="684" r:id="rId232"/>
    <p:sldId id="685" r:id="rId233"/>
    <p:sldId id="688" r:id="rId234"/>
    <p:sldId id="686" r:id="rId235"/>
    <p:sldId id="687" r:id="rId236"/>
    <p:sldId id="689" r:id="rId237"/>
    <p:sldId id="690" r:id="rId238"/>
    <p:sldId id="691" r:id="rId239"/>
    <p:sldId id="692" r:id="rId240"/>
    <p:sldId id="693" r:id="rId241"/>
    <p:sldId id="481" r:id="rId242"/>
    <p:sldId id="529" r:id="rId243"/>
    <p:sldId id="530" r:id="rId244"/>
    <p:sldId id="531" r:id="rId245"/>
    <p:sldId id="532" r:id="rId246"/>
    <p:sldId id="533" r:id="rId247"/>
    <p:sldId id="534" r:id="rId248"/>
    <p:sldId id="535" r:id="rId249"/>
    <p:sldId id="536" r:id="rId250"/>
    <p:sldId id="537" r:id="rId251"/>
    <p:sldId id="538" r:id="rId252"/>
    <p:sldId id="539" r:id="rId253"/>
    <p:sldId id="540" r:id="rId254"/>
    <p:sldId id="541" r:id="rId255"/>
    <p:sldId id="542" r:id="rId256"/>
    <p:sldId id="543" r:id="rId257"/>
    <p:sldId id="544" r:id="rId258"/>
    <p:sldId id="545" r:id="rId259"/>
    <p:sldId id="546" r:id="rId260"/>
    <p:sldId id="547" r:id="rId261"/>
    <p:sldId id="548" r:id="rId262"/>
    <p:sldId id="612" r:id="rId263"/>
    <p:sldId id="613" r:id="rId264"/>
    <p:sldId id="614" r:id="rId265"/>
    <p:sldId id="615" r:id="rId266"/>
    <p:sldId id="616" r:id="rId267"/>
    <p:sldId id="617" r:id="rId268"/>
    <p:sldId id="618" r:id="rId269"/>
    <p:sldId id="619" r:id="rId270"/>
    <p:sldId id="620" r:id="rId271"/>
    <p:sldId id="621" r:id="rId272"/>
    <p:sldId id="622" r:id="rId273"/>
    <p:sldId id="623" r:id="rId274"/>
    <p:sldId id="624" r:id="rId275"/>
    <p:sldId id="625" r:id="rId276"/>
    <p:sldId id="626" r:id="rId277"/>
    <p:sldId id="627" r:id="rId278"/>
    <p:sldId id="628" r:id="rId279"/>
    <p:sldId id="629" r:id="rId280"/>
    <p:sldId id="630" r:id="rId281"/>
    <p:sldId id="631" r:id="rId282"/>
    <p:sldId id="632" r:id="rId283"/>
    <p:sldId id="633" r:id="rId284"/>
    <p:sldId id="634" r:id="rId285"/>
    <p:sldId id="635" r:id="rId286"/>
    <p:sldId id="636" r:id="rId287"/>
    <p:sldId id="637" r:id="rId288"/>
    <p:sldId id="638" r:id="rId289"/>
    <p:sldId id="639" r:id="rId290"/>
    <p:sldId id="640" r:id="rId291"/>
    <p:sldId id="641" r:id="rId292"/>
    <p:sldId id="642" r:id="rId293"/>
    <p:sldId id="643" r:id="rId294"/>
    <p:sldId id="644" r:id="rId295"/>
    <p:sldId id="645" r:id="rId296"/>
    <p:sldId id="646" r:id="rId297"/>
    <p:sldId id="647" r:id="rId298"/>
    <p:sldId id="648" r:id="rId299"/>
    <p:sldId id="649" r:id="rId300"/>
    <p:sldId id="650" r:id="rId301"/>
    <p:sldId id="651" r:id="rId302"/>
    <p:sldId id="652" r:id="rId303"/>
    <p:sldId id="653" r:id="rId304"/>
    <p:sldId id="654" r:id="rId305"/>
    <p:sldId id="655" r:id="rId306"/>
    <p:sldId id="656" r:id="rId307"/>
    <p:sldId id="657" r:id="rId308"/>
    <p:sldId id="658" r:id="rId30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512" autoAdjust="0"/>
  </p:normalViewPr>
  <p:slideViewPr>
    <p:cSldViewPr>
      <p:cViewPr>
        <p:scale>
          <a:sx n="82" d="100"/>
          <a:sy n="82" d="100"/>
        </p:scale>
        <p:origin x="-1474" y="-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312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slide" Target="slides/slide30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notesMaster" Target="notesMasters/notesMaster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presProps" Target="pres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AA4CE-0452-4E28-86AB-43D5F6A08631}" type="datetimeFigureOut">
              <a:rPr lang="ko-KR" altLang="en-US" smtClean="0"/>
              <a:t>2016-12-13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BCC12-A8B3-49D9-B75C-B92DF484A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7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8BD6FA9E-4881-4B71-93CF-F5808F4797B5}" type="datetime1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9C6FA-E93F-4E30-85DA-B4EB01D357FA}" type="datetime1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3914C1D8-AAE9-40F6-A26C-C479F35E7ED0}" type="datetime1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95AA-2E70-4D63-9EEF-A9F171C1F20A}" type="datetime1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4060031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2840831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2492896"/>
            <a:ext cx="1295400" cy="141473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2492896"/>
            <a:ext cx="7772400" cy="141473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6994" y="270892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7AE27-D29F-40BC-B3E8-0C149012712B}" type="datetime1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-1759" y="286132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AB035E7-73BA-4F8C-86F1-CD658D3C57CC}" type="datetime1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DA6DCE3-AC1B-4884-B50D-47C804B4BAD0}" type="datetime1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81BCF-0BB9-4801-9293-FFF4EE990D8D}" type="datetime1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D2B30-BC9B-43A4-BCD9-A5DACA1237A5}" type="datetime1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F411-C7A1-4CC3-8F9F-1459560BA331}" type="datetime1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6CC8B2F-9B2D-497B-8AE6-B9D31F52CD2B}" type="datetime1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2D66367-90D8-4F6E-8463-F85FE19B933B}" type="datetime1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9600" dirty="0" smtClean="0"/>
              <a:t>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데이터 검색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데이터 정제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8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Query string </a:t>
            </a:r>
            <a:r>
              <a:rPr lang="ko-KR" altLang="en-US" dirty="0" smtClean="0"/>
              <a:t>해석</a:t>
            </a:r>
            <a:r>
              <a:rPr lang="ko-KR" altLang="en-US" dirty="0" smtClean="0"/>
              <a:t>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45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err="1" smtClean="0"/>
              <a:t>json</a:t>
            </a:r>
            <a:r>
              <a:rPr lang="ko-KR" altLang="en-US" dirty="0" smtClean="0"/>
              <a:t> </a:t>
            </a:r>
            <a:r>
              <a:rPr lang="en-US" altLang="ko-KR" dirty="0" smtClean="0"/>
              <a:t>module : </a:t>
            </a:r>
            <a:r>
              <a:rPr lang="en-US" altLang="ko-KR" dirty="0" err="1" smtClean="0"/>
              <a:t>JSONDecorder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90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JSONDecoder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사용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Json</a:t>
            </a:r>
            <a:r>
              <a:rPr lang="en-US" altLang="ko-KR" dirty="0" smtClean="0"/>
              <a:t>.</a:t>
            </a:r>
            <a:r>
              <a:rPr lang="en-US" altLang="ko-KR" dirty="0"/>
              <a:t> </a:t>
            </a:r>
            <a:r>
              <a:rPr lang="en-US" altLang="ko-KR" dirty="0" err="1" smtClean="0"/>
              <a:t>JSONDecoder</a:t>
            </a:r>
            <a:r>
              <a:rPr lang="ko-KR" altLang="en-US" dirty="0" smtClean="0"/>
              <a:t>를 이용해서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형태의 </a:t>
            </a:r>
            <a:r>
              <a:rPr lang="ko-KR" altLang="en-US" dirty="0" err="1" smtClean="0"/>
              <a:t>스트링을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타입으로 변환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99592" y="3618312"/>
            <a:ext cx="4968552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from </a:t>
            </a:r>
            <a:r>
              <a:rPr lang="en-US" altLang="ko-KR" sz="1200" dirty="0" err="1"/>
              <a:t>json</a:t>
            </a:r>
            <a:r>
              <a:rPr lang="en-US" altLang="ko-KR" sz="1200" dirty="0"/>
              <a:t> import </a:t>
            </a:r>
            <a:r>
              <a:rPr lang="en-US" altLang="ko-KR" sz="1200" dirty="0" err="1" smtClean="0"/>
              <a:t>JSONDecoder</a:t>
            </a:r>
            <a:endParaRPr lang="en-US" altLang="ko-KR" sz="1200" dirty="0" smtClean="0"/>
          </a:p>
          <a:p>
            <a:r>
              <a:rPr lang="en-US" altLang="ko-KR" sz="1200" dirty="0" smtClean="0"/>
              <a:t>#</a:t>
            </a:r>
            <a:r>
              <a:rPr lang="ko-KR" altLang="en-US" sz="1200" dirty="0" err="1" smtClean="0"/>
              <a:t>인스턴스</a:t>
            </a:r>
            <a:r>
              <a:rPr lang="ko-KR" altLang="en-US" sz="1200" dirty="0" smtClean="0"/>
              <a:t> 객체 생성</a:t>
            </a:r>
            <a:endParaRPr lang="en-US" altLang="ko-KR" sz="1200" dirty="0"/>
          </a:p>
          <a:p>
            <a:r>
              <a:rPr lang="en-US" altLang="ko-KR" sz="1200" dirty="0" err="1"/>
              <a:t>jd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JSONDecoder</a:t>
            </a:r>
            <a:r>
              <a:rPr lang="en-US" altLang="ko-KR" sz="1200" dirty="0" smtClean="0"/>
              <a:t>()</a:t>
            </a:r>
          </a:p>
          <a:p>
            <a:r>
              <a:rPr lang="en-US" altLang="ko-KR" sz="1200" dirty="0" smtClean="0"/>
              <a:t>#</a:t>
            </a:r>
            <a:r>
              <a:rPr lang="ko-KR" altLang="en-US" sz="1200" dirty="0" err="1" smtClean="0"/>
              <a:t>메소드에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JSON </a:t>
            </a:r>
            <a:r>
              <a:rPr lang="ko-KR" altLang="en-US" sz="1200" dirty="0" smtClean="0"/>
              <a:t>타입 전달</a:t>
            </a:r>
            <a:endParaRPr lang="en-US" altLang="ko-KR" sz="1200" dirty="0"/>
          </a:p>
          <a:p>
            <a:r>
              <a:rPr lang="en-US" altLang="ko-KR" sz="1200" dirty="0" err="1"/>
              <a:t>jd_p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jd.decode</a:t>
            </a:r>
            <a:r>
              <a:rPr lang="en-US" altLang="ko-KR" sz="1200" dirty="0"/>
              <a:t>("""{ "</a:t>
            </a:r>
            <a:r>
              <a:rPr lang="en-US" altLang="ko-KR" sz="1200" dirty="0" err="1"/>
              <a:t>a":"b</a:t>
            </a:r>
            <a:r>
              <a:rPr lang="en-US" altLang="ko-KR" sz="1200" dirty="0"/>
              <a:t>" }""")</a:t>
            </a:r>
          </a:p>
          <a:p>
            <a:endParaRPr lang="en-US" altLang="ko-KR" sz="1200" dirty="0"/>
          </a:p>
          <a:p>
            <a:r>
              <a:rPr lang="en-US" altLang="ko-KR" sz="1200" dirty="0"/>
              <a:t>print(type(</a:t>
            </a:r>
            <a:r>
              <a:rPr lang="en-US" altLang="ko-KR" sz="1200" dirty="0" err="1"/>
              <a:t>jd_p</a:t>
            </a:r>
            <a:r>
              <a:rPr lang="en-US" altLang="ko-KR" sz="1200" dirty="0"/>
              <a:t>),</a:t>
            </a:r>
            <a:r>
              <a:rPr lang="en-US" altLang="ko-KR" sz="1200" dirty="0" err="1"/>
              <a:t>jd.decode</a:t>
            </a:r>
            <a:r>
              <a:rPr lang="en-US" altLang="ko-KR" sz="1200" dirty="0"/>
              <a:t>("""{ "</a:t>
            </a:r>
            <a:r>
              <a:rPr lang="en-US" altLang="ko-KR" sz="1200" dirty="0" err="1"/>
              <a:t>a":"b</a:t>
            </a:r>
            <a:r>
              <a:rPr lang="en-US" altLang="ko-KR" sz="1200" dirty="0"/>
              <a:t>" </a:t>
            </a:r>
            <a:r>
              <a:rPr lang="en-US" altLang="ko-KR" sz="1200" dirty="0" smtClean="0"/>
              <a:t>}"""))</a:t>
            </a:r>
          </a:p>
          <a:p>
            <a:r>
              <a:rPr lang="en-US" altLang="ko-KR" sz="1200" dirty="0" smtClean="0"/>
              <a:t>#dumps()</a:t>
            </a:r>
            <a:r>
              <a:rPr lang="ko-KR" altLang="en-US" sz="1200" dirty="0" smtClean="0"/>
              <a:t>함수를 사용해서 </a:t>
            </a:r>
            <a:r>
              <a:rPr lang="en-US" altLang="ko-KR" sz="1200" dirty="0" smtClean="0"/>
              <a:t>decoding</a:t>
            </a:r>
            <a:endParaRPr lang="en-US" altLang="ko-KR" sz="1200" dirty="0"/>
          </a:p>
          <a:p>
            <a:r>
              <a:rPr lang="en-US" altLang="ko-KR" sz="1200" dirty="0"/>
              <a:t>print(type(</a:t>
            </a:r>
            <a:r>
              <a:rPr lang="en-US" altLang="ko-KR" sz="1200" dirty="0" err="1"/>
              <a:t>json.loads</a:t>
            </a:r>
            <a:r>
              <a:rPr lang="en-US" altLang="ko-KR" sz="1200" dirty="0"/>
              <a:t>("""{ "</a:t>
            </a:r>
            <a:r>
              <a:rPr lang="en-US" altLang="ko-KR" sz="1200" dirty="0" err="1"/>
              <a:t>a":"b</a:t>
            </a:r>
            <a:r>
              <a:rPr lang="en-US" altLang="ko-KR" sz="1200" dirty="0"/>
              <a:t>" }""")), </a:t>
            </a:r>
            <a:r>
              <a:rPr lang="en-US" altLang="ko-KR" sz="1200" dirty="0" err="1"/>
              <a:t>json.loads</a:t>
            </a:r>
            <a:r>
              <a:rPr lang="en-US" altLang="ko-KR" sz="1200" dirty="0"/>
              <a:t>("""{ "</a:t>
            </a:r>
            <a:r>
              <a:rPr lang="en-US" altLang="ko-KR" sz="1200" dirty="0" err="1"/>
              <a:t>a":"b</a:t>
            </a:r>
            <a:r>
              <a:rPr lang="en-US" altLang="ko-KR" sz="1200" dirty="0"/>
              <a:t>" }"""))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6084168" y="4816953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#</a:t>
            </a:r>
            <a:r>
              <a:rPr lang="ko-KR" altLang="en-US" sz="1200" dirty="0" smtClean="0"/>
              <a:t>결과값</a:t>
            </a:r>
            <a:endParaRPr lang="en-US" altLang="ko-KR" sz="1200" dirty="0" smtClean="0"/>
          </a:p>
          <a:p>
            <a:r>
              <a:rPr lang="en-US" altLang="ko-KR" sz="1200" dirty="0"/>
              <a:t>(&lt;type '</a:t>
            </a:r>
            <a:r>
              <a:rPr lang="en-US" altLang="ko-KR" sz="1200" dirty="0" err="1"/>
              <a:t>dict</a:t>
            </a:r>
            <a:r>
              <a:rPr lang="en-US" altLang="ko-KR" sz="1200" dirty="0"/>
              <a:t>'&gt;, {</a:t>
            </a:r>
            <a:r>
              <a:rPr lang="en-US" altLang="ko-KR" sz="1200" dirty="0" err="1"/>
              <a:t>u'a</a:t>
            </a:r>
            <a:r>
              <a:rPr lang="en-US" altLang="ko-KR" sz="1200" dirty="0"/>
              <a:t>': </a:t>
            </a:r>
            <a:r>
              <a:rPr lang="en-US" altLang="ko-KR" sz="1200" dirty="0" err="1"/>
              <a:t>u'b</a:t>
            </a:r>
            <a:r>
              <a:rPr lang="en-US" altLang="ko-KR" sz="1200" dirty="0"/>
              <a:t>'})</a:t>
            </a:r>
          </a:p>
          <a:p>
            <a:r>
              <a:rPr lang="en-US" altLang="ko-KR" sz="1200" dirty="0"/>
              <a:t>(&lt;type '</a:t>
            </a:r>
            <a:r>
              <a:rPr lang="en-US" altLang="ko-KR" sz="1200" dirty="0" err="1"/>
              <a:t>dict</a:t>
            </a:r>
            <a:r>
              <a:rPr lang="en-US" altLang="ko-KR" sz="1200" dirty="0"/>
              <a:t>'&gt;, {</a:t>
            </a:r>
            <a:r>
              <a:rPr lang="en-US" altLang="ko-KR" sz="1200" dirty="0" err="1"/>
              <a:t>u'a</a:t>
            </a:r>
            <a:r>
              <a:rPr lang="en-US" altLang="ko-KR" sz="1200" dirty="0"/>
              <a:t>': </a:t>
            </a:r>
            <a:r>
              <a:rPr lang="en-US" altLang="ko-KR" sz="1200" dirty="0" err="1"/>
              <a:t>u'b</a:t>
            </a:r>
            <a:r>
              <a:rPr lang="en-US" altLang="ko-KR" sz="1200" dirty="0"/>
              <a:t>'})</a:t>
            </a:r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18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Encoding</a:t>
            </a:r>
            <a:br>
              <a:rPr lang="en-US" altLang="ko-KR" sz="6000" dirty="0" smtClean="0"/>
            </a:br>
            <a:r>
              <a:rPr lang="en-US" altLang="ko-KR" sz="6000" dirty="0" smtClean="0"/>
              <a:t> </a:t>
            </a:r>
            <a:r>
              <a:rPr lang="ko-KR" altLang="en-US" sz="6000" dirty="0" smtClean="0"/>
              <a:t>처리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33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json</a:t>
            </a:r>
            <a:r>
              <a:rPr lang="ko-KR" altLang="en-US" dirty="0" smtClean="0"/>
              <a:t> </a:t>
            </a:r>
            <a:r>
              <a:rPr lang="en-US" altLang="ko-KR" dirty="0" smtClean="0"/>
              <a:t>module : dump()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12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json.dump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json.dump</a:t>
            </a:r>
            <a:r>
              <a:rPr lang="en-US" altLang="ko-KR" dirty="0"/>
              <a:t>(</a:t>
            </a:r>
            <a:r>
              <a:rPr lang="en-US" altLang="ko-KR" dirty="0" err="1"/>
              <a:t>obj</a:t>
            </a:r>
            <a:r>
              <a:rPr lang="en-US" altLang="ko-KR" dirty="0"/>
              <a:t>, </a:t>
            </a:r>
            <a:r>
              <a:rPr lang="en-US" altLang="ko-KR" dirty="0" err="1"/>
              <a:t>fp</a:t>
            </a:r>
            <a:r>
              <a:rPr lang="en-US" altLang="ko-KR" dirty="0"/>
              <a:t>, </a:t>
            </a:r>
            <a:r>
              <a:rPr lang="en-US" altLang="ko-KR" dirty="0" err="1"/>
              <a:t>skipkeys</a:t>
            </a:r>
            <a:r>
              <a:rPr lang="en-US" altLang="ko-KR" dirty="0"/>
              <a:t>=False, </a:t>
            </a:r>
            <a:r>
              <a:rPr lang="en-US" altLang="ko-KR" dirty="0" err="1"/>
              <a:t>ensure_ascii</a:t>
            </a:r>
            <a:r>
              <a:rPr lang="en-US" altLang="ko-KR" dirty="0"/>
              <a:t>=True, </a:t>
            </a:r>
            <a:r>
              <a:rPr lang="en-US" altLang="ko-KR" dirty="0" err="1"/>
              <a:t>check_circular</a:t>
            </a:r>
            <a:r>
              <a:rPr lang="en-US" altLang="ko-KR" dirty="0"/>
              <a:t>=True, </a:t>
            </a:r>
            <a:r>
              <a:rPr lang="en-US" altLang="ko-KR" dirty="0" err="1"/>
              <a:t>allow_nan</a:t>
            </a:r>
            <a:r>
              <a:rPr lang="en-US" altLang="ko-KR" dirty="0"/>
              <a:t>=True, </a:t>
            </a:r>
            <a:r>
              <a:rPr lang="en-US" altLang="ko-KR" dirty="0" err="1"/>
              <a:t>cls</a:t>
            </a:r>
            <a:r>
              <a:rPr lang="en-US" altLang="ko-KR" dirty="0"/>
              <a:t>=None, indent=None, separators=None, encoding="utf-8", default=None, </a:t>
            </a:r>
            <a:r>
              <a:rPr lang="en-US" altLang="ko-KR" dirty="0" err="1"/>
              <a:t>sort_keys</a:t>
            </a:r>
            <a:r>
              <a:rPr lang="en-US" altLang="ko-KR" dirty="0"/>
              <a:t>=False, **kw)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121891"/>
              </p:ext>
            </p:extLst>
          </p:nvPr>
        </p:nvGraphicFramePr>
        <p:xfrm>
          <a:off x="899592" y="2636910"/>
          <a:ext cx="7632848" cy="4070445"/>
        </p:xfrm>
        <a:graphic>
          <a:graphicData uri="http://schemas.openxmlformats.org/drawingml/2006/table">
            <a:tbl>
              <a:tblPr/>
              <a:tblGrid>
                <a:gridCol w="2170123"/>
                <a:gridCol w="5462725"/>
              </a:tblGrid>
              <a:tr h="26197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effectLst/>
                        </a:rPr>
                        <a:t>parameter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effectLst/>
                        </a:rPr>
                        <a:t>설명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스타일 객체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fp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파일명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skipkeys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=False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basic type (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long, float,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None)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아닐 경우 오류처리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ensure_ascii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=True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Ascii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 방식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51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check_circular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=True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거짓 인 경우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컨테이너 유형에 대한 순환 참조 검사가 생략되며 순환 참조는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오버플로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오류처리</a:t>
                      </a:r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allow_nan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=True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(nan,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-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처리를 위해 사용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cls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=None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indent=None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출력하는 것에 대한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인텐트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처리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51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separators=None,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item_separator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dict_separator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 tuple default (', ', ': ') separators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이며 공백을 제거할 경우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(',', ':') 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encoding="utf-8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인코딩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타입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default=None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변환함수 입력 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sort_keys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=False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**kw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48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스트림처리를</a:t>
            </a:r>
            <a:r>
              <a:rPr lang="ko-KR" altLang="en-US" dirty="0" smtClean="0"/>
              <a:t> 위해 </a:t>
            </a:r>
            <a:r>
              <a:rPr lang="en-US" altLang="ko-KR" dirty="0" smtClean="0"/>
              <a:t>file</a:t>
            </a:r>
            <a:r>
              <a:rPr lang="ko-KR" altLang="en-US" dirty="0" smtClean="0"/>
              <a:t>을 사용해서 처리하고 저장해서 처리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215" y="3068960"/>
            <a:ext cx="477202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json</a:t>
            </a:r>
            <a:r>
              <a:rPr lang="ko-KR" altLang="en-US" dirty="0" smtClean="0"/>
              <a:t> </a:t>
            </a:r>
            <a:r>
              <a:rPr lang="en-US" altLang="ko-KR" dirty="0" smtClean="0"/>
              <a:t>module : dumps()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53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json.dumps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json.dumps</a:t>
            </a:r>
            <a:r>
              <a:rPr lang="en-US" altLang="ko-KR" dirty="0"/>
              <a:t>(</a:t>
            </a:r>
            <a:r>
              <a:rPr lang="en-US" altLang="ko-KR" dirty="0" err="1"/>
              <a:t>obj</a:t>
            </a:r>
            <a:r>
              <a:rPr lang="en-US" altLang="ko-KR" dirty="0"/>
              <a:t>, </a:t>
            </a:r>
            <a:r>
              <a:rPr lang="en-US" altLang="ko-KR" dirty="0" err="1"/>
              <a:t>skipkeys</a:t>
            </a:r>
            <a:r>
              <a:rPr lang="en-US" altLang="ko-KR" dirty="0"/>
              <a:t>=False, </a:t>
            </a:r>
            <a:r>
              <a:rPr lang="en-US" altLang="ko-KR" dirty="0" err="1"/>
              <a:t>ensure_ascii</a:t>
            </a:r>
            <a:r>
              <a:rPr lang="en-US" altLang="ko-KR" dirty="0"/>
              <a:t>=True, </a:t>
            </a:r>
            <a:r>
              <a:rPr lang="en-US" altLang="ko-KR" dirty="0" err="1"/>
              <a:t>check_circular</a:t>
            </a:r>
            <a:r>
              <a:rPr lang="en-US" altLang="ko-KR" dirty="0"/>
              <a:t>=True, </a:t>
            </a:r>
            <a:r>
              <a:rPr lang="en-US" altLang="ko-KR" dirty="0" err="1"/>
              <a:t>allow_nan</a:t>
            </a:r>
            <a:r>
              <a:rPr lang="en-US" altLang="ko-KR" dirty="0"/>
              <a:t>=True, </a:t>
            </a:r>
            <a:r>
              <a:rPr lang="en-US" altLang="ko-KR" dirty="0" err="1"/>
              <a:t>cls</a:t>
            </a:r>
            <a:r>
              <a:rPr lang="en-US" altLang="ko-KR" dirty="0"/>
              <a:t>=None, indent=None, separators=None, encoding="utf-8", default=None, </a:t>
            </a:r>
            <a:r>
              <a:rPr lang="en-US" altLang="ko-KR" dirty="0" err="1"/>
              <a:t>sort_keys</a:t>
            </a:r>
            <a:r>
              <a:rPr lang="en-US" altLang="ko-KR" dirty="0"/>
              <a:t>=False, **kw)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316299"/>
              </p:ext>
            </p:extLst>
          </p:nvPr>
        </p:nvGraphicFramePr>
        <p:xfrm>
          <a:off x="827584" y="2636917"/>
          <a:ext cx="7344816" cy="4024580"/>
        </p:xfrm>
        <a:graphic>
          <a:graphicData uri="http://schemas.openxmlformats.org/drawingml/2006/table">
            <a:tbl>
              <a:tblPr/>
              <a:tblGrid>
                <a:gridCol w="2088232"/>
                <a:gridCol w="5256584"/>
              </a:tblGrid>
              <a:tr h="28358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effectLst/>
                        </a:rPr>
                        <a:t>parameter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effectLst/>
                        </a:rPr>
                        <a:t>설명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스타일 객체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skipkeys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=False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basic type (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long, float,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None)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아닐 경우 오류처리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ensure_ascii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=True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Ascii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 방식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4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check_circular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=True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거짓 인 경우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컨테이너 유형에 대한 순환 참조 검사가 생략되며 순환 참조는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오버플로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오류처리</a:t>
                      </a:r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allow_nan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=True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(nan,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-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처리를 위해 사용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cls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=None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indent=None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출력하는 것에 대한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인텐트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처리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4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separators=None,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item_separator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dict_separator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 tuple default (', ', ': ') separators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이며 공백을 제거할 경우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(',', ':') 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encoding="utf-8”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인코딩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타입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default=None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변환함수 입력 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sort_keys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=False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**kw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96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타입을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7" y="2864905"/>
            <a:ext cx="4032448" cy="34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52936"/>
            <a:ext cx="4248472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85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d</a:t>
            </a:r>
            <a:r>
              <a:rPr lang="en-US" altLang="ko-KR" dirty="0" err="1" smtClean="0"/>
              <a:t>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으로 전환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564904"/>
            <a:ext cx="5472608" cy="389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8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Url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query string </a:t>
            </a:r>
            <a:r>
              <a:rPr lang="ko-KR" altLang="en-US" dirty="0" smtClean="0"/>
              <a:t>구조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query string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?</a:t>
            </a:r>
            <a:r>
              <a:rPr lang="ko-KR" altLang="en-US" dirty="0" smtClean="0"/>
              <a:t>부터 시작하고  </a:t>
            </a:r>
            <a:r>
              <a:rPr lang="en-US" altLang="ko-KR" dirty="0" smtClean="0"/>
              <a:t>name=value</a:t>
            </a:r>
            <a:r>
              <a:rPr lang="ko-KR" altLang="en-US" dirty="0" smtClean="0"/>
              <a:t>로 구성하면서 여러 개일 경우 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로 분리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789040"/>
            <a:ext cx="76581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76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변환 </a:t>
            </a:r>
            <a:r>
              <a:rPr lang="ko-KR" altLang="en-US" dirty="0" smtClean="0"/>
              <a:t>결</a:t>
            </a:r>
            <a:r>
              <a:rPr lang="ko-KR" altLang="en-US" dirty="0"/>
              <a:t>과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한글은 </a:t>
            </a:r>
            <a:r>
              <a:rPr lang="en-US" altLang="ko-KR" dirty="0" err="1" smtClean="0"/>
              <a:t>unicode</a:t>
            </a:r>
            <a:r>
              <a:rPr lang="ko-KR" altLang="en-US" dirty="0" smtClean="0"/>
              <a:t>로 전환되어 표시하고 다시 </a:t>
            </a:r>
            <a:r>
              <a:rPr lang="en-US" altLang="ko-KR" dirty="0" smtClean="0"/>
              <a:t>decoding</a:t>
            </a:r>
            <a:r>
              <a:rPr lang="ko-KR" altLang="en-US" dirty="0" smtClean="0"/>
              <a:t>하면 한글이 출력됨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80928"/>
            <a:ext cx="7973516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1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tuple -&gt;list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Tuple </a:t>
            </a:r>
            <a:r>
              <a:rPr lang="ko-KR" altLang="en-US" dirty="0" smtClean="0"/>
              <a:t>타입은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에 존재하지 않아서 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타입으로 전환되어 버림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2" y="2852936"/>
            <a:ext cx="6543675" cy="3516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82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ensure_ascii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Ensure_ascii</a:t>
            </a:r>
            <a:r>
              <a:rPr lang="en-US" altLang="ko-KR" dirty="0" smtClean="0"/>
              <a:t>=True 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Unicode </a:t>
            </a:r>
            <a:r>
              <a:rPr lang="ko-KR" altLang="en-US" dirty="0" err="1" smtClean="0"/>
              <a:t>타입는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unicode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타입으로 전환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3068960"/>
            <a:ext cx="59817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15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JSON </a:t>
            </a:r>
            <a:r>
              <a:rPr lang="en-US" altLang="ko-KR" dirty="0" smtClean="0"/>
              <a:t>pretty print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에 대해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값 </a:t>
            </a:r>
            <a:r>
              <a:rPr lang="ko-KR" altLang="en-US" dirty="0" smtClean="0"/>
              <a:t>올림기준으로 </a:t>
            </a:r>
            <a:r>
              <a:rPr lang="ko-KR" altLang="en-US" dirty="0" smtClean="0"/>
              <a:t>출력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403" y="3501008"/>
            <a:ext cx="66294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0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separators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타입을</a:t>
            </a:r>
            <a:r>
              <a:rPr lang="en-US" altLang="ko-KR" sz="3200" dirty="0"/>
              <a:t> separators </a:t>
            </a:r>
            <a:r>
              <a:rPr lang="ko-KR" altLang="en-US" dirty="0" smtClean="0"/>
              <a:t>에 맞춰 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변환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en-US" altLang="ko-KR" dirty="0" err="1" smtClean="0">
                <a:sym typeface="Wingdings" panose="05000000000000000000" pitchFamily="2" charset="2"/>
              </a:rPr>
              <a:t>separatros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blank</a:t>
            </a:r>
            <a:r>
              <a:rPr lang="ko-KR" altLang="en-US" dirty="0" smtClean="0">
                <a:sym typeface="Wingdings" panose="05000000000000000000" pitchFamily="2" charset="2"/>
              </a:rPr>
              <a:t>가 없으므로 </a:t>
            </a:r>
            <a:r>
              <a:rPr lang="en-US" altLang="ko-KR" dirty="0" smtClean="0">
                <a:sym typeface="Wingdings" panose="05000000000000000000" pitchFamily="2" charset="2"/>
              </a:rPr>
              <a:t>blank</a:t>
            </a:r>
            <a:r>
              <a:rPr lang="ko-KR" altLang="en-US" dirty="0" smtClean="0">
                <a:sym typeface="Wingdings" panose="05000000000000000000" pitchFamily="2" charset="2"/>
              </a:rPr>
              <a:t>가 제거됨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12976"/>
            <a:ext cx="81534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8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default </a:t>
            </a:r>
            <a:r>
              <a:rPr lang="ko-KR" altLang="en-US" dirty="0" smtClean="0"/>
              <a:t>처리 흐름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Default </a:t>
            </a:r>
            <a:r>
              <a:rPr lang="ko-KR" altLang="en-US" dirty="0" err="1" smtClean="0"/>
              <a:t>파라미터에는</a:t>
            </a:r>
            <a:r>
              <a:rPr lang="ko-KR" altLang="en-US" dirty="0" smtClean="0"/>
              <a:t> 변환함수를 지정하여 </a:t>
            </a:r>
            <a:r>
              <a:rPr lang="ko-KR" altLang="en-US" dirty="0" err="1" smtClean="0"/>
              <a:t>파이썬에서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으로 전환될 수 있는 형태 처리 한 후에 </a:t>
            </a:r>
            <a:r>
              <a:rPr lang="en-US" altLang="ko-KR" dirty="0" smtClean="0"/>
              <a:t>dumps</a:t>
            </a:r>
            <a:r>
              <a:rPr lang="ko-KR" altLang="en-US" dirty="0" smtClean="0"/>
              <a:t>함수가 실행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868144" y="3699030"/>
            <a:ext cx="2592288" cy="1314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# default</a:t>
            </a:r>
            <a:r>
              <a:rPr lang="ko-KR" altLang="en-US" sz="1200" dirty="0" smtClean="0"/>
              <a:t>에 처리할 함수 정의</a:t>
            </a:r>
            <a:endParaRPr lang="en-US" altLang="ko-KR" sz="1200" dirty="0"/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def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default_processing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obj</a:t>
            </a:r>
            <a:r>
              <a:rPr lang="en-US" altLang="ko-KR" sz="1200" dirty="0" smtClean="0"/>
              <a:t>) :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#</a:t>
            </a:r>
            <a:r>
              <a:rPr lang="en-US" altLang="ko-KR" sz="1200" dirty="0" err="1" smtClean="0"/>
              <a:t>obj</a:t>
            </a:r>
            <a:r>
              <a:rPr lang="ko-KR" altLang="en-US" sz="1200" dirty="0" smtClean="0"/>
              <a:t>를 전환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</a:t>
            </a:r>
            <a:r>
              <a:rPr lang="en-US" altLang="ko-KR" sz="1200" dirty="0" err="1" smtClean="0"/>
              <a:t>convert_obj</a:t>
            </a:r>
            <a:r>
              <a:rPr lang="en-US" altLang="ko-KR" sz="1200" dirty="0" smtClean="0"/>
              <a:t> = </a:t>
            </a:r>
            <a:r>
              <a:rPr lang="ko-KR" altLang="en-US" sz="1200" dirty="0" err="1" smtClean="0"/>
              <a:t>처리로직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return </a:t>
            </a:r>
            <a:r>
              <a:rPr lang="en-US" altLang="ko-KR" sz="1200" dirty="0" err="1" smtClean="0"/>
              <a:t>convert_obj</a:t>
            </a:r>
            <a:endParaRPr lang="en-US" altLang="ko-KR" sz="1200" dirty="0" smtClean="0"/>
          </a:p>
          <a:p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2051720" y="5301208"/>
            <a:ext cx="468052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/>
              <a:t>Json.dumps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obj</a:t>
            </a:r>
            <a:r>
              <a:rPr lang="en-US" altLang="ko-KR" sz="1400" dirty="0" smtClean="0"/>
              <a:t>, default=</a:t>
            </a:r>
            <a:r>
              <a:rPr lang="en-US" altLang="ko-KR" sz="1400" dirty="0" err="1" smtClean="0"/>
              <a:t>default_processing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3059832" y="5517232"/>
            <a:ext cx="3024336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4" idx="1"/>
            <a:endCxn id="3" idx="0"/>
          </p:cNvCxnSpPr>
          <p:nvPr/>
        </p:nvCxnSpPr>
        <p:spPr>
          <a:xfrm rot="10800000" flipV="1">
            <a:off x="4572000" y="4356102"/>
            <a:ext cx="1296144" cy="1161129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83569" y="3699030"/>
            <a:ext cx="2592288" cy="1314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# </a:t>
            </a:r>
            <a:r>
              <a:rPr lang="ko-KR" altLang="en-US" sz="1200" dirty="0" smtClean="0"/>
              <a:t>부호화 대상  </a:t>
            </a:r>
            <a:r>
              <a:rPr lang="ko-KR" altLang="en-US" sz="1200" dirty="0" err="1" smtClean="0"/>
              <a:t>파이썬</a:t>
            </a:r>
            <a:r>
              <a:rPr lang="ko-KR" altLang="en-US" sz="1200" dirty="0" smtClean="0"/>
              <a:t> 객체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err="1" smtClean="0"/>
              <a:t>obj</a:t>
            </a:r>
            <a:r>
              <a:rPr lang="en-US" altLang="ko-KR" sz="1200" dirty="0" smtClean="0"/>
              <a:t> = </a:t>
            </a:r>
            <a:r>
              <a:rPr lang="ko-KR" altLang="en-US" sz="1200" dirty="0" err="1" smtClean="0"/>
              <a:t>파이썬</a:t>
            </a:r>
            <a:r>
              <a:rPr lang="ko-KR" altLang="en-US" sz="1200" dirty="0" smtClean="0"/>
              <a:t> 객체</a:t>
            </a:r>
            <a:r>
              <a:rPr lang="en-US" altLang="ko-KR" sz="1200" dirty="0" smtClean="0"/>
              <a:t> </a:t>
            </a:r>
          </a:p>
          <a:p>
            <a:endParaRPr lang="ko-KR" altLang="en-US" sz="1200" dirty="0"/>
          </a:p>
        </p:txBody>
      </p:sp>
      <p:cxnSp>
        <p:nvCxnSpPr>
          <p:cNvPr id="15" name="꺾인 연결선 14"/>
          <p:cNvCxnSpPr>
            <a:stCxn id="12" idx="3"/>
            <a:endCxn id="3" idx="0"/>
          </p:cNvCxnSpPr>
          <p:nvPr/>
        </p:nvCxnSpPr>
        <p:spPr>
          <a:xfrm>
            <a:off x="3275857" y="4356103"/>
            <a:ext cx="1296143" cy="1161129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27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default : </a:t>
            </a:r>
            <a:r>
              <a:rPr lang="ko-KR" altLang="en-US" dirty="0" smtClean="0"/>
              <a:t>사용자정의 객체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타입 중 </a:t>
            </a:r>
            <a:r>
              <a:rPr lang="ko-KR" altLang="en-US" dirty="0" err="1" smtClean="0"/>
              <a:t>인스턴스를</a:t>
            </a:r>
            <a:r>
              <a:rPr lang="en-US" altLang="ko-KR" dirty="0" smtClean="0"/>
              <a:t> default</a:t>
            </a:r>
            <a:r>
              <a:rPr lang="ko-KR" altLang="en-US" dirty="0" smtClean="0"/>
              <a:t>에 변환 함수를 지정해서  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116</a:t>
            </a:fld>
            <a:endParaRPr lang="ko-KR" altLang="en-US"/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542" y="2852936"/>
            <a:ext cx="5057775" cy="3860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533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default : </a:t>
            </a:r>
            <a:r>
              <a:rPr lang="ko-KR" altLang="en-US" dirty="0"/>
              <a:t>사용자정의 객체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타입 중 </a:t>
            </a:r>
            <a:r>
              <a:rPr lang="ko-KR" altLang="en-US" dirty="0" err="1" smtClean="0"/>
              <a:t>인스턴스를</a:t>
            </a:r>
            <a:r>
              <a:rPr lang="en-US" altLang="ko-KR" dirty="0" smtClean="0"/>
              <a:t> default</a:t>
            </a:r>
            <a:r>
              <a:rPr lang="ko-KR" altLang="en-US" dirty="0" smtClean="0"/>
              <a:t>에 변환 함수를 지정해서  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117</a:t>
            </a:fld>
            <a:endParaRPr lang="ko-KR" altLang="en-US"/>
          </a:p>
        </p:txBody>
      </p:sp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2852936"/>
            <a:ext cx="8334375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689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default </a:t>
            </a:r>
            <a:r>
              <a:rPr lang="ko-KR" altLang="en-US" dirty="0" smtClean="0"/>
              <a:t> </a:t>
            </a:r>
            <a:r>
              <a:rPr lang="en-US" altLang="ko-KR" dirty="0" smtClean="0"/>
              <a:t>: set type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타입 중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default</a:t>
            </a:r>
            <a:r>
              <a:rPr lang="ko-KR" altLang="en-US" dirty="0" smtClean="0"/>
              <a:t>에 변환 함수를 지정해서  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118</a:t>
            </a:fld>
            <a:endParaRPr lang="ko-KR" altLang="en-US"/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356992"/>
            <a:ext cx="623887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94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err="1" smtClean="0"/>
              <a:t>json</a:t>
            </a:r>
            <a:r>
              <a:rPr lang="ko-KR" altLang="en-US" dirty="0" smtClean="0"/>
              <a:t> </a:t>
            </a:r>
            <a:r>
              <a:rPr lang="en-US" altLang="ko-KR" dirty="0" smtClean="0"/>
              <a:t>module : </a:t>
            </a:r>
            <a:r>
              <a:rPr lang="en-US" altLang="ko-KR" dirty="0" err="1" smtClean="0"/>
              <a:t>JSONEecorder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Url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query string parsing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err="1" smtClean="0"/>
              <a:t>querystring</a:t>
            </a:r>
            <a:r>
              <a:rPr lang="ko-KR" altLang="en-US" dirty="0" smtClean="0"/>
              <a:t>을 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/lit </a:t>
            </a:r>
            <a:r>
              <a:rPr lang="ko-KR" altLang="en-US" dirty="0" smtClean="0"/>
              <a:t>타입으로 </a:t>
            </a:r>
            <a:r>
              <a:rPr lang="en-US" altLang="ko-KR" dirty="0" smtClean="0"/>
              <a:t>parsing</a:t>
            </a:r>
            <a:r>
              <a:rPr lang="ko-KR" altLang="en-US" dirty="0" smtClean="0"/>
              <a:t>하기 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17" y="3212976"/>
            <a:ext cx="7648575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02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Encode/</a:t>
            </a:r>
            <a:r>
              <a:rPr lang="en-US" altLang="ko-KR" dirty="0" err="1" smtClean="0"/>
              <a:t>iterencode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으로 부호화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처리가 필요할 경우 </a:t>
            </a:r>
            <a:r>
              <a:rPr lang="en-US" altLang="ko-KR" dirty="0" err="1" smtClean="0"/>
              <a:t>iterencode</a:t>
            </a:r>
            <a:r>
              <a:rPr lang="ko-KR" altLang="en-US" dirty="0" smtClean="0"/>
              <a:t>를 사용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120</a:t>
            </a:fld>
            <a:endParaRPr lang="ko-KR" altLang="en-US"/>
          </a:p>
        </p:txBody>
      </p:sp>
      <p:pic>
        <p:nvPicPr>
          <p:cNvPr id="176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936"/>
            <a:ext cx="5180037" cy="3764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817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1412776"/>
            <a:ext cx="8299648" cy="4454624"/>
          </a:xfrm>
        </p:spPr>
        <p:txBody>
          <a:bodyPr>
            <a:normAutofit/>
          </a:bodyPr>
          <a:lstStyle/>
          <a:p>
            <a:pPr algn="ct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>4. </a:t>
            </a:r>
            <a:r>
              <a:rPr lang="ko-KR" altLang="en-US" sz="9600" dirty="0" err="1" smtClean="0"/>
              <a:t>정규표현식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49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87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6000" dirty="0" err="1" smtClean="0"/>
              <a:t>정규표현식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문</a:t>
            </a:r>
            <a:r>
              <a:rPr lang="ko-KR" altLang="en-US" sz="6000" dirty="0"/>
              <a:t>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2292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정규표현</a:t>
            </a:r>
            <a:r>
              <a:rPr lang="ko-KR" altLang="en-US" dirty="0" err="1"/>
              <a:t>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2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/>
              <a:t>정규표현식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04482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err="1" smtClean="0"/>
              <a:t>정규표현식을</a:t>
            </a:r>
            <a:r>
              <a:rPr lang="ko-KR" altLang="en-US" sz="1800" dirty="0" smtClean="0"/>
              <a:t> 정의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 문자열에 대한 표현을 메타문자로 표시함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err="1" smtClean="0"/>
              <a:t>정규표현식을</a:t>
            </a:r>
            <a:r>
              <a:rPr lang="ko-KR" altLang="en-US" sz="1800" dirty="0" smtClean="0"/>
              <a:t> 실행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 실제 문자열을 넣고 정규식과 </a:t>
            </a:r>
            <a:r>
              <a:rPr lang="ko-KR" altLang="en-US" sz="1800" dirty="0" err="1" smtClean="0"/>
              <a:t>매칭여부</a:t>
            </a:r>
            <a:r>
              <a:rPr lang="ko-KR" altLang="en-US" sz="1800" dirty="0" smtClean="0"/>
              <a:t> 검증</a:t>
            </a:r>
            <a:endParaRPr lang="en-US" altLang="ko-KR" sz="1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691680" y="4149080"/>
            <a:ext cx="2088232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패턴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292080" y="4135591"/>
            <a:ext cx="2088232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문장</a:t>
            </a:r>
            <a:endParaRPr lang="ko-KR" altLang="en-US" dirty="0"/>
          </a:p>
        </p:txBody>
      </p:sp>
      <p:sp>
        <p:nvSpPr>
          <p:cNvPr id="6" name="오른쪽 화살표 5"/>
          <p:cNvSpPr/>
          <p:nvPr/>
        </p:nvSpPr>
        <p:spPr>
          <a:xfrm>
            <a:off x="4008106" y="4338812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65513" y="371703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패턴정의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78086" y="5445224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패턴실행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패턴검색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459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문자패</a:t>
            </a:r>
            <a:r>
              <a:rPr lang="ko-KR" altLang="en-US" dirty="0"/>
              <a:t>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53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/>
              <a:t>리터럴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46875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단어 등을 직접 입력하여 </a:t>
            </a:r>
            <a:r>
              <a:rPr lang="ko-KR" altLang="en-US" sz="1800" dirty="0" err="1" smtClean="0"/>
              <a:t>정규표현식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매칭</a:t>
            </a:r>
            <a:endParaRPr lang="en-US" altLang="ko-KR" sz="18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937322"/>
              </p:ext>
            </p:extLst>
          </p:nvPr>
        </p:nvGraphicFramePr>
        <p:xfrm>
          <a:off x="755576" y="4005064"/>
          <a:ext cx="7704856" cy="609600"/>
        </p:xfrm>
        <a:graphic>
          <a:graphicData uri="http://schemas.openxmlformats.org/drawingml/2006/table">
            <a:tbl>
              <a:tblPr/>
              <a:tblGrid>
                <a:gridCol w="1913458"/>
                <a:gridCol w="5791398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python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Match "python".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5625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메타문자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1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문자클래스</a:t>
            </a:r>
            <a:r>
              <a:rPr lang="en-US" altLang="ko-KR" b="1" dirty="0"/>
              <a:t>(character class, [])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48531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문자클래스를 </a:t>
            </a:r>
            <a:r>
              <a:rPr lang="ko-KR" altLang="en-US" sz="1800" dirty="0"/>
              <a:t>만드는 메타문자인 </a:t>
            </a:r>
            <a:r>
              <a:rPr lang="en-US" altLang="ko-KR" sz="1800" dirty="0"/>
              <a:t>[</a:t>
            </a:r>
            <a:r>
              <a:rPr lang="ko-KR" altLang="en-US" sz="1800" dirty="0"/>
              <a:t>와 </a:t>
            </a:r>
            <a:r>
              <a:rPr lang="en-US" altLang="ko-KR" sz="1800" dirty="0"/>
              <a:t>] </a:t>
            </a:r>
            <a:r>
              <a:rPr lang="ko-KR" altLang="en-US" sz="1800" dirty="0"/>
              <a:t>사이에는 어떤 </a:t>
            </a:r>
            <a:r>
              <a:rPr lang="ko-KR" altLang="en-US" sz="1800" dirty="0" smtClean="0"/>
              <a:t>문자 사용</a:t>
            </a:r>
            <a:r>
              <a:rPr lang="en-US" altLang="ko-KR" sz="1800" dirty="0" smtClean="0"/>
              <a:t>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문자클래스로 </a:t>
            </a:r>
            <a:r>
              <a:rPr lang="ko-KR" altLang="en-US" sz="1800" dirty="0"/>
              <a:t>만들어진 정규식은 </a:t>
            </a:r>
            <a:r>
              <a:rPr lang="en-US" altLang="ko-KR" sz="1800" dirty="0"/>
              <a:t>"[</a:t>
            </a:r>
            <a:r>
              <a:rPr lang="ko-KR" altLang="en-US" sz="1800" dirty="0"/>
              <a:t>과 </a:t>
            </a:r>
            <a:r>
              <a:rPr lang="en-US" altLang="ko-KR" sz="1800" dirty="0"/>
              <a:t>]</a:t>
            </a:r>
            <a:r>
              <a:rPr lang="ko-KR" altLang="en-US" sz="1800" dirty="0"/>
              <a:t>사이의 문자들과 </a:t>
            </a:r>
            <a:r>
              <a:rPr lang="ko-KR" altLang="en-US" sz="1800" dirty="0" smtClean="0"/>
              <a:t>매치</a:t>
            </a:r>
            <a:r>
              <a:rPr lang="en-US" altLang="ko-KR" sz="1800" dirty="0" smtClean="0"/>
              <a:t>"</a:t>
            </a:r>
            <a:r>
              <a:rPr lang="ko-KR" altLang="en-US" sz="1800" dirty="0" smtClean="0"/>
              <a:t>라는 의미</a:t>
            </a:r>
            <a:endParaRPr lang="en-US" altLang="ko-KR" sz="1800" dirty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[a-</a:t>
            </a:r>
            <a:r>
              <a:rPr lang="en-US" altLang="ko-KR" sz="1500" dirty="0" err="1" smtClean="0"/>
              <a:t>zA</a:t>
            </a:r>
            <a:r>
              <a:rPr lang="en-US" altLang="ko-KR" sz="1500" dirty="0" smtClean="0"/>
              <a:t>-Z]  : </a:t>
            </a:r>
            <a:r>
              <a:rPr lang="ko-KR" altLang="en-US" sz="1500" dirty="0" smtClean="0"/>
              <a:t>알파벳 모두</a:t>
            </a:r>
            <a:endParaRPr lang="ko-KR" altLang="en-US" sz="1500" dirty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[0-9]  : </a:t>
            </a:r>
            <a:r>
              <a:rPr lang="ko-KR" altLang="en-US" sz="1500" dirty="0" smtClean="0"/>
              <a:t>숫자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 </a:t>
            </a:r>
            <a:r>
              <a:rPr lang="en-US" altLang="ko-KR" sz="1500" dirty="0" smtClean="0"/>
              <a:t>^ </a:t>
            </a:r>
            <a:r>
              <a:rPr lang="ko-KR" altLang="en-US" sz="1500" dirty="0" smtClean="0"/>
              <a:t>메타문자는 반대</a:t>
            </a:r>
            <a:r>
              <a:rPr lang="en-US" altLang="ko-KR" sz="1500" dirty="0" smtClean="0"/>
              <a:t>(not)</a:t>
            </a:r>
            <a:r>
              <a:rPr lang="ko-KR" altLang="en-US" sz="1500" dirty="0" smtClean="0"/>
              <a:t>의 의미</a:t>
            </a:r>
            <a:r>
              <a:rPr lang="en-US" altLang="ko-KR" sz="1500" dirty="0" smtClean="0"/>
              <a:t>: </a:t>
            </a:r>
            <a:r>
              <a:rPr lang="ko-KR" altLang="en-US" sz="1500" dirty="0" smtClean="0"/>
              <a:t> </a:t>
            </a:r>
            <a:r>
              <a:rPr lang="en-US" altLang="ko-KR" sz="1500" dirty="0" smtClean="0"/>
              <a:t>[^0-9]</a:t>
            </a:r>
            <a:r>
              <a:rPr lang="ko-KR" altLang="en-US" sz="1500" dirty="0" smtClean="0"/>
              <a:t>라는 </a:t>
            </a:r>
            <a:r>
              <a:rPr lang="ko-KR" altLang="en-US" sz="1500" dirty="0" err="1" smtClean="0"/>
              <a:t>정규표현식은</a:t>
            </a:r>
            <a:r>
              <a:rPr lang="ko-KR" altLang="en-US" sz="1500" dirty="0" smtClean="0"/>
              <a:t> 숫자가 아닌 문자만 매치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743601"/>
              </p:ext>
            </p:extLst>
          </p:nvPr>
        </p:nvGraphicFramePr>
        <p:xfrm>
          <a:off x="899592" y="3717032"/>
          <a:ext cx="7416824" cy="2877440"/>
        </p:xfrm>
        <a:graphic>
          <a:graphicData uri="http://schemas.openxmlformats.org/drawingml/2006/table">
            <a:tbl>
              <a:tblPr/>
              <a:tblGrid>
                <a:gridCol w="1841927"/>
                <a:gridCol w="5574897"/>
              </a:tblGrid>
              <a:tr h="237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 smtClean="0">
                          <a:effectLst/>
                        </a:rPr>
                        <a:t>Example</a:t>
                      </a:r>
                      <a:endParaRPr lang="en-US" sz="1300" dirty="0">
                        <a:effectLst/>
                      </a:endParaRP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Description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[Pp]</a:t>
                      </a:r>
                      <a:r>
                        <a:rPr lang="en-US" sz="1300" dirty="0" err="1">
                          <a:effectLst/>
                        </a:rPr>
                        <a:t>ython</a:t>
                      </a:r>
                      <a:endParaRPr lang="en-US" sz="1300" dirty="0">
                        <a:effectLst/>
                      </a:endParaRP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"Python" or "python"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rub[ye]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"ruby" or "rube"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>
                          <a:effectLst/>
                        </a:rPr>
                        <a:t>[aeiou]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any one lowercase vowel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300">
                          <a:effectLst/>
                        </a:rPr>
                        <a:t>[0-9]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any digit; same as [0123456789]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[a-z]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any lowercase ASCII letter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[A-Z]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any uppercase ASCII letter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[a-zA-Z0-9]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any of the above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[^</a:t>
                      </a:r>
                      <a:r>
                        <a:rPr lang="en-US" sz="1300" dirty="0" err="1">
                          <a:effectLst/>
                        </a:rPr>
                        <a:t>aeiou</a:t>
                      </a:r>
                      <a:r>
                        <a:rPr lang="en-US" sz="1300" dirty="0">
                          <a:effectLst/>
                        </a:rPr>
                        <a:t>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anything other than a lowercase vowel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300" dirty="0">
                          <a:effectLst/>
                        </a:rPr>
                        <a:t>[^0-9]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Match anything other than a digit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0287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/>
              <a:t>축약형</a:t>
            </a:r>
            <a:r>
              <a:rPr lang="ko-KR" altLang="en-US" b="1" dirty="0" smtClean="0"/>
              <a:t> 문자표현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48531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축약형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문자표현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/>
              <a:t>대문자로 </a:t>
            </a:r>
            <a:r>
              <a:rPr lang="ko-KR" altLang="en-US" sz="1800" dirty="0" err="1"/>
              <a:t>사용된것은</a:t>
            </a:r>
            <a:r>
              <a:rPr lang="ko-KR" altLang="en-US" sz="1800" dirty="0"/>
              <a:t> 소문자의 반대임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800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 smtClean="0"/>
              <a:t>\</a:t>
            </a:r>
            <a:r>
              <a:rPr lang="en-US" altLang="ko-KR" sz="1500" dirty="0"/>
              <a:t>d - </a:t>
            </a:r>
            <a:r>
              <a:rPr lang="ko-KR" altLang="en-US" sz="1500" dirty="0"/>
              <a:t>숫자와 매치</a:t>
            </a:r>
            <a:r>
              <a:rPr lang="en-US" altLang="ko-KR" sz="1500" dirty="0"/>
              <a:t>, [0-9]</a:t>
            </a:r>
            <a:r>
              <a:rPr lang="ko-KR" altLang="en-US" sz="1500" dirty="0"/>
              <a:t>와 동일한 </a:t>
            </a:r>
            <a:r>
              <a:rPr lang="ko-KR" altLang="en-US" sz="1500" dirty="0" err="1" smtClean="0"/>
              <a:t>표현식</a:t>
            </a:r>
            <a:endParaRPr lang="en-US" altLang="ko-KR" sz="15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/>
              <a:t>\D - </a:t>
            </a:r>
            <a:r>
              <a:rPr lang="ko-KR" altLang="en-US" sz="1500" dirty="0"/>
              <a:t>숫자가 </a:t>
            </a:r>
            <a:r>
              <a:rPr lang="ko-KR" altLang="en-US" sz="1500" dirty="0" err="1"/>
              <a:t>아닌것과</a:t>
            </a:r>
            <a:r>
              <a:rPr lang="ko-KR" altLang="en-US" sz="1500" dirty="0"/>
              <a:t> 매치</a:t>
            </a:r>
            <a:r>
              <a:rPr lang="en-US" altLang="ko-KR" sz="1500" dirty="0"/>
              <a:t>, [^0-9]</a:t>
            </a:r>
            <a:r>
              <a:rPr lang="ko-KR" altLang="en-US" sz="1500" dirty="0"/>
              <a:t>와 동일한 </a:t>
            </a:r>
            <a:r>
              <a:rPr lang="ko-KR" altLang="en-US" sz="1500" dirty="0" err="1" smtClean="0"/>
              <a:t>표현식</a:t>
            </a:r>
            <a:endParaRPr lang="en-US" altLang="ko-KR" sz="15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 smtClean="0"/>
              <a:t>\s</a:t>
            </a:r>
            <a:r>
              <a:rPr lang="en-US" altLang="ko-KR" sz="1500" dirty="0"/>
              <a:t> - whitespace </a:t>
            </a:r>
            <a:r>
              <a:rPr lang="ko-KR" altLang="en-US" sz="1500" dirty="0"/>
              <a:t>문자와 매치</a:t>
            </a:r>
            <a:r>
              <a:rPr lang="en-US" altLang="ko-KR" sz="1500" dirty="0"/>
              <a:t>, [ \t\n\r\f\v]</a:t>
            </a:r>
            <a:r>
              <a:rPr lang="ko-KR" altLang="en-US" sz="1500" dirty="0"/>
              <a:t>와 동일한 표현식이다</a:t>
            </a:r>
            <a:r>
              <a:rPr lang="en-US" altLang="ko-KR" sz="1500" dirty="0"/>
              <a:t>. </a:t>
            </a:r>
            <a:r>
              <a:rPr lang="ko-KR" altLang="en-US" sz="1500" dirty="0"/>
              <a:t>맨 앞의 빈칸은 공백문자</a:t>
            </a:r>
            <a:r>
              <a:rPr lang="en-US" altLang="ko-KR" sz="1500" dirty="0"/>
              <a:t>(space)</a:t>
            </a:r>
            <a:r>
              <a:rPr lang="ko-KR" altLang="en-US" sz="1500" dirty="0"/>
              <a:t>를 </a:t>
            </a:r>
            <a:r>
              <a:rPr lang="ko-KR" altLang="en-US" sz="1500" dirty="0" smtClean="0"/>
              <a:t>의미</a:t>
            </a:r>
            <a:endParaRPr lang="en-US" altLang="ko-KR" sz="15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 smtClean="0"/>
              <a:t>\S</a:t>
            </a:r>
            <a:r>
              <a:rPr lang="en-US" altLang="ko-KR" sz="1500" dirty="0"/>
              <a:t> - whitespace </a:t>
            </a:r>
            <a:r>
              <a:rPr lang="ko-KR" altLang="en-US" sz="1500" dirty="0"/>
              <a:t>문자가 </a:t>
            </a:r>
            <a:r>
              <a:rPr lang="ko-KR" altLang="en-US" sz="1500" dirty="0" smtClean="0"/>
              <a:t>아닌 것과 </a:t>
            </a:r>
            <a:r>
              <a:rPr lang="ko-KR" altLang="en-US" sz="1500" dirty="0"/>
              <a:t>매치</a:t>
            </a:r>
            <a:r>
              <a:rPr lang="en-US" altLang="ko-KR" sz="1500" dirty="0"/>
              <a:t>, [^ \t\n\r\f\v]</a:t>
            </a:r>
            <a:r>
              <a:rPr lang="ko-KR" altLang="en-US" sz="1500" dirty="0"/>
              <a:t>와 동일한 </a:t>
            </a:r>
            <a:r>
              <a:rPr lang="ko-KR" altLang="en-US" sz="1500" dirty="0" err="1" smtClean="0"/>
              <a:t>표현식</a:t>
            </a:r>
            <a:endParaRPr lang="en-US" altLang="ko-KR" sz="15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 smtClean="0"/>
              <a:t>\w</a:t>
            </a:r>
            <a:r>
              <a:rPr lang="en-US" altLang="ko-KR" sz="1500" dirty="0"/>
              <a:t> - </a:t>
            </a:r>
            <a:r>
              <a:rPr lang="ko-KR" altLang="en-US" sz="1500" dirty="0"/>
              <a:t>문자</a:t>
            </a:r>
            <a:r>
              <a:rPr lang="en-US" altLang="ko-KR" sz="1500" dirty="0"/>
              <a:t>+</a:t>
            </a:r>
            <a:r>
              <a:rPr lang="ko-KR" altLang="en-US" sz="1500" dirty="0"/>
              <a:t>숫자</a:t>
            </a:r>
            <a:r>
              <a:rPr lang="en-US" altLang="ko-KR" sz="1500" dirty="0"/>
              <a:t>(alphanumeric)</a:t>
            </a:r>
            <a:r>
              <a:rPr lang="ko-KR" altLang="en-US" sz="1500" dirty="0"/>
              <a:t>와 매치</a:t>
            </a:r>
            <a:r>
              <a:rPr lang="en-US" altLang="ko-KR" sz="1500" dirty="0"/>
              <a:t>, [a-zA-Z0-9]</a:t>
            </a:r>
            <a:r>
              <a:rPr lang="ko-KR" altLang="en-US" sz="1500" dirty="0"/>
              <a:t>와 동일한 </a:t>
            </a:r>
            <a:r>
              <a:rPr lang="ko-KR" altLang="en-US" sz="1500" dirty="0" err="1" smtClean="0"/>
              <a:t>표현식</a:t>
            </a:r>
            <a:endParaRPr lang="en-US" altLang="ko-KR" sz="15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 smtClean="0"/>
              <a:t>\W</a:t>
            </a:r>
            <a:r>
              <a:rPr lang="en-US" altLang="ko-KR" sz="1500" dirty="0"/>
              <a:t> - alphanumeric</a:t>
            </a:r>
            <a:r>
              <a:rPr lang="ko-KR" altLang="en-US" sz="1500" dirty="0"/>
              <a:t>이 아닌 문자와 매치</a:t>
            </a:r>
            <a:r>
              <a:rPr lang="en-US" altLang="ko-KR" sz="1500" dirty="0"/>
              <a:t>, [^a-zA-Z0-9]</a:t>
            </a:r>
            <a:r>
              <a:rPr lang="ko-KR" altLang="en-US" sz="1500" dirty="0"/>
              <a:t>와 동일한 </a:t>
            </a:r>
            <a:r>
              <a:rPr lang="ko-KR" altLang="en-US" sz="1500" dirty="0" err="1" smtClean="0"/>
              <a:t>표현식</a:t>
            </a:r>
            <a:endParaRPr lang="en-US" altLang="ko-KR" sz="15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961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Url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query string </a:t>
            </a:r>
            <a:r>
              <a:rPr lang="ko-KR" altLang="en-US" dirty="0" smtClean="0"/>
              <a:t>만들기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/lit </a:t>
            </a:r>
            <a:r>
              <a:rPr lang="ko-KR" altLang="en-US" dirty="0" smtClean="0"/>
              <a:t>타입의 데이터를 </a:t>
            </a:r>
            <a:r>
              <a:rPr lang="en-US" altLang="ko-KR" dirty="0" smtClean="0"/>
              <a:t>query string</a:t>
            </a:r>
            <a:r>
              <a:rPr lang="ko-KR" altLang="en-US" dirty="0" smtClean="0"/>
              <a:t>으로 만들기 </a:t>
            </a:r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96546"/>
            <a:ext cx="84201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45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/>
              <a:t>축약형</a:t>
            </a:r>
            <a:r>
              <a:rPr lang="ko-KR" altLang="en-US" b="1" dirty="0" smtClean="0"/>
              <a:t> 문자표현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세부</a:t>
            </a:r>
            <a:endParaRPr lang="en-US" altLang="ko-KR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105908"/>
              </p:ext>
            </p:extLst>
          </p:nvPr>
        </p:nvGraphicFramePr>
        <p:xfrm>
          <a:off x="755576" y="1916835"/>
          <a:ext cx="7560840" cy="4455632"/>
        </p:xfrm>
        <a:graphic>
          <a:graphicData uri="http://schemas.openxmlformats.org/drawingml/2006/table">
            <a:tbl>
              <a:tblPr/>
              <a:tblGrid>
                <a:gridCol w="1872208"/>
                <a:gridCol w="5688632"/>
              </a:tblGrid>
              <a:tr h="28802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Pattern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\w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Matches word characters.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\W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Matches </a:t>
                      </a:r>
                      <a:r>
                        <a:rPr lang="en-US" sz="900" dirty="0" err="1">
                          <a:effectLst/>
                        </a:rPr>
                        <a:t>nonword</a:t>
                      </a:r>
                      <a:r>
                        <a:rPr lang="en-US" sz="900" dirty="0">
                          <a:effectLst/>
                        </a:rPr>
                        <a:t> characters.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\s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Matches whitespace. Equivalent to [\t\n\r\f].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\S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Matches nonwhitespace.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\d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Matches digits. Equivalent to [0-9].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\D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Matches nondigits.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\A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Matches beginning of string.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41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\Z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Matches end of string. If a newline exists, it matches just before newline.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\z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Matches end of string.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\G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Matches point where last match finished.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41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\b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Matches word boundaries when outside brackets. Matches backspace (0x08) when inside brackets.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\B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Matches nonword boundaries.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\n, \t, etc.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Matches newlines, carriage returns, tabs, etc.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900">
                          <a:effectLst/>
                        </a:rPr>
                        <a:t>\1...\9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Matches nth grouped subexpression.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4408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900">
                          <a:effectLst/>
                        </a:rPr>
                        <a:t>\10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Matches nth grouped </a:t>
                      </a:r>
                      <a:r>
                        <a:rPr lang="en-US" sz="900" dirty="0" err="1">
                          <a:effectLst/>
                        </a:rPr>
                        <a:t>subexpression</a:t>
                      </a:r>
                      <a:r>
                        <a:rPr lang="en-US" sz="900" dirty="0">
                          <a:effectLst/>
                        </a:rPr>
                        <a:t> if it matched already. Otherwise refers to the octal representation of a character code.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35670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문자 형식과 </a:t>
            </a:r>
            <a:r>
              <a:rPr lang="ko-KR" altLang="en-US" b="1" dirty="0" err="1" smtClean="0"/>
              <a:t>축약형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매핑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006431"/>
              </p:ext>
            </p:extLst>
          </p:nvPr>
        </p:nvGraphicFramePr>
        <p:xfrm>
          <a:off x="827584" y="1916839"/>
          <a:ext cx="7416825" cy="4363646"/>
        </p:xfrm>
        <a:graphic>
          <a:graphicData uri="http://schemas.openxmlformats.org/drawingml/2006/table">
            <a:tbl>
              <a:tblPr/>
              <a:tblGrid>
                <a:gridCol w="2016224"/>
                <a:gridCol w="2808312"/>
                <a:gridCol w="2592289"/>
              </a:tblGrid>
              <a:tr h="20813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  <a:latin typeface="+mn-ea"/>
                          <a:ea typeface="+mn-ea"/>
                        </a:rPr>
                        <a:t>Vim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  <a:latin typeface="+mn-ea"/>
                          <a:ea typeface="+mn-ea"/>
                        </a:rPr>
                        <a:t>ASCII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[A-Za-z0-9]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영숫자</a:t>
                      </a:r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\w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[A-Za-z0-9_]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영숫자</a:t>
                      </a:r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+ "_"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\W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[^A-Za-z0-9_]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낱말이 아닌 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\a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[A-</a:t>
                      </a:r>
                      <a:r>
                        <a:rPr kumimoji="0" lang="en-US" sz="10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Za</a:t>
                      </a:r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-z]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알파벳 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\s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 </a:t>
                      </a:r>
                      <a:r>
                        <a:rPr kumimoji="0" 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\t</a:t>
                      </a:r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공백과 탭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2641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\&lt; \&gt;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(?&lt;=\W)(?=\w)|(?&lt;=\w)(?=\W)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낱말 경계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[\x00-\x1F\x7F]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제어 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\d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[0-9]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숫자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\D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[^0-9]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숫자가 아닌 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[\x21-\x7E]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보이는 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\l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[a-z]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소문자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24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\p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[\x20-\x7E]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보이는 문자 및 공백 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2641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[][!"#$%&amp;'()*+,./:;&lt;=&gt;?@\^_`{|}~-]</a:t>
                      </a:r>
                      <a:endParaRPr kumimoji="0" lang="en-US" altLang="ko-KR" sz="10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구두점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24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\_s (</a:t>
                      </a:r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단순히 줄 끝에 추가</a:t>
                      </a:r>
                      <a:r>
                        <a:rPr kumimoji="0"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 \t\r\n\v\f]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공백 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248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[^ \t\r\n\v\f]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공백이 아닌 모든 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\u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[A-Z]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대문자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\x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[A-Fa-f0-9]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16</a:t>
                      </a:r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진수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303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/>
              <a:t>축약형</a:t>
            </a:r>
            <a:r>
              <a:rPr lang="ko-KR" altLang="en-US" b="1" dirty="0" smtClean="0"/>
              <a:t> 문자표현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예시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1528496" y="3995772"/>
            <a:ext cx="244827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"(d\w+)\W(d\w+)"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20784" y="4048950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 </a:t>
            </a:r>
            <a:r>
              <a:rPr lang="en-US" altLang="ko-KR" sz="1200" dirty="0" smtClean="0"/>
              <a:t>     : </a:t>
            </a:r>
            <a:r>
              <a:rPr lang="ko-KR" altLang="en-US" sz="1200" dirty="0" smtClean="0"/>
              <a:t>알파벳소문자</a:t>
            </a:r>
            <a:endParaRPr lang="en-US" altLang="ko-KR" sz="1200" dirty="0" smtClean="0"/>
          </a:p>
          <a:p>
            <a:r>
              <a:rPr lang="en-US" altLang="ko-KR" sz="1200" dirty="0" smtClean="0"/>
              <a:t>\</a:t>
            </a:r>
            <a:r>
              <a:rPr lang="en-US" altLang="ko-KR" sz="1200" dirty="0"/>
              <a:t>w</a:t>
            </a:r>
            <a:r>
              <a:rPr lang="en-US" altLang="ko-KR" sz="1200" dirty="0" smtClean="0"/>
              <a:t>+ : </a:t>
            </a:r>
            <a:r>
              <a:rPr lang="ko-KR" altLang="en-US" sz="1200" dirty="0" smtClean="0"/>
              <a:t>하나 이상의 문자</a:t>
            </a:r>
            <a:endParaRPr lang="en-US" altLang="ko-KR" sz="1200" dirty="0" smtClean="0"/>
          </a:p>
          <a:p>
            <a:r>
              <a:rPr lang="en-US" altLang="ko-KR" sz="1200" dirty="0" smtClean="0"/>
              <a:t>\</a:t>
            </a:r>
            <a:r>
              <a:rPr lang="en-US" altLang="ko-KR" sz="1200" dirty="0"/>
              <a:t>W  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문자가 아닌 캐릭터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384480" y="3563724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["dog dot", "do don't", "dumb-dumb", "no match"]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49388" y="4931876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('dog', 'dot') ('do', 'don') ('dumb', 'dumb') 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알파벳 소문자 </a:t>
            </a:r>
            <a:r>
              <a:rPr lang="en-US" altLang="ko-KR" sz="2800" dirty="0" smtClean="0"/>
              <a:t>d </a:t>
            </a:r>
            <a:r>
              <a:rPr lang="ko-KR" altLang="en-US" sz="2800" dirty="0" smtClean="0"/>
              <a:t>로 시작하고 하나이상의 </a:t>
            </a:r>
            <a:r>
              <a:rPr lang="ko-KR" altLang="en-US" sz="2800" dirty="0" err="1" smtClean="0"/>
              <a:t>문자스트링</a:t>
            </a:r>
            <a:r>
              <a:rPr lang="ko-KR" altLang="en-US" sz="2800" dirty="0" smtClean="0"/>
              <a:t> 그룹</a:t>
            </a:r>
            <a:r>
              <a:rPr lang="en-US" altLang="ko-KR" sz="2800" dirty="0" smtClean="0"/>
              <a:t>+</a:t>
            </a:r>
            <a:r>
              <a:rPr lang="ko-KR" altLang="en-US" sz="2800" dirty="0" smtClean="0"/>
              <a:t>알파벳문자가 아닌 문자</a:t>
            </a:r>
            <a:r>
              <a:rPr lang="en-US" altLang="ko-KR" sz="2800" dirty="0" smtClean="0"/>
              <a:t>+</a:t>
            </a:r>
            <a:r>
              <a:rPr lang="ko-KR" altLang="en-US" sz="2800" dirty="0" smtClean="0"/>
              <a:t>알파벳 소문자로 시작하는 하나이상의 </a:t>
            </a:r>
            <a:r>
              <a:rPr lang="ko-KR" altLang="en-US" sz="2800" dirty="0" err="1" smtClean="0"/>
              <a:t>스트링</a:t>
            </a:r>
            <a:r>
              <a:rPr lang="ko-KR" altLang="en-US" sz="2800" dirty="0" smtClean="0"/>
              <a:t> 그룹 으로 구성 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1488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Anchor </a:t>
            </a:r>
            <a:r>
              <a:rPr lang="en-US" altLang="ko-KR" b="1" dirty="0" smtClean="0"/>
              <a:t>(^ / $)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 smtClean="0"/>
              <a:t>^</a:t>
            </a:r>
            <a:endParaRPr lang="en-US" altLang="ko-KR" sz="18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문자열의 </a:t>
            </a:r>
            <a:r>
              <a:rPr lang="ko-KR" altLang="en-US" sz="1800" dirty="0"/>
              <a:t>맨 처음과 일치함을 </a:t>
            </a:r>
            <a:r>
              <a:rPr lang="ko-KR" altLang="en-US" sz="1800" dirty="0" smtClean="0"/>
              <a:t>의미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/>
              <a:t>컴파일 옵션 </a:t>
            </a:r>
            <a:r>
              <a:rPr lang="en-US" altLang="ko-KR" sz="1800" dirty="0" err="1"/>
              <a:t>re.MULTILINE</a:t>
            </a:r>
            <a:r>
              <a:rPr lang="ko-KR" altLang="en-US" sz="1800" dirty="0"/>
              <a:t> 을 사용할 경우에는 </a:t>
            </a:r>
            <a:r>
              <a:rPr lang="ko-KR" altLang="en-US" sz="1800" dirty="0" err="1"/>
              <a:t>여러줄의</a:t>
            </a:r>
            <a:r>
              <a:rPr lang="ko-KR" altLang="en-US" sz="1800" dirty="0"/>
              <a:t> 문자열에서는 각 라인의 처음과 </a:t>
            </a:r>
            <a:r>
              <a:rPr lang="ko-KR" altLang="en-US" sz="1800" dirty="0" smtClean="0"/>
              <a:t>일치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^</a:t>
            </a:r>
            <a:r>
              <a:rPr lang="ko-KR" altLang="en-US" sz="1800" dirty="0"/>
              <a:t> </a:t>
            </a:r>
            <a:r>
              <a:rPr lang="ko-KR" altLang="en-US" sz="1800" dirty="0" smtClean="0"/>
              <a:t>문자를 </a:t>
            </a:r>
            <a:r>
              <a:rPr lang="ko-KR" altLang="en-US" sz="1800" dirty="0"/>
              <a:t>메타문자가 아닌 문자 그 자체로 매치하고 싶은 경우에는 </a:t>
            </a:r>
            <a:r>
              <a:rPr lang="en-US" altLang="ko-KR" sz="1800" dirty="0" smtClean="0"/>
              <a:t>[^] </a:t>
            </a:r>
            <a:r>
              <a:rPr lang="ko-KR" altLang="en-US" sz="1800" dirty="0" smtClean="0"/>
              <a:t>처럼 </a:t>
            </a:r>
            <a:r>
              <a:rPr lang="ko-KR" altLang="en-US" sz="1800" dirty="0"/>
              <a:t>사용하거나 </a:t>
            </a:r>
            <a:r>
              <a:rPr lang="en-US" altLang="ko-KR" sz="1800" dirty="0" smtClean="0"/>
              <a:t>\^</a:t>
            </a:r>
            <a:r>
              <a:rPr lang="ko-KR" altLang="en-US" sz="1800" dirty="0"/>
              <a:t> 로 </a:t>
            </a:r>
            <a:r>
              <a:rPr lang="ko-KR" altLang="en-US" sz="1800" dirty="0" smtClean="0"/>
              <a:t>사용</a:t>
            </a:r>
            <a:endParaRPr lang="en-US" altLang="ko-KR" sz="1800" dirty="0" smtClean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39552" y="4509120"/>
            <a:ext cx="8229600" cy="202460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 smtClean="0"/>
              <a:t>$</a:t>
            </a:r>
            <a:r>
              <a:rPr lang="ko-KR" altLang="en-US" sz="1800" dirty="0" smtClean="0"/>
              <a:t> 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문자열의 맨 마지막부터 일치함을 의미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$</a:t>
            </a:r>
            <a:r>
              <a:rPr lang="ko-KR" altLang="en-US" sz="1800" dirty="0" smtClean="0"/>
              <a:t> 문자를 메타문자가 아닌 문자 그 자체로 매치하고 싶은 경우에는 </a:t>
            </a:r>
            <a:r>
              <a:rPr lang="en-US" altLang="ko-KR" sz="1800" dirty="0" smtClean="0"/>
              <a:t>[$]</a:t>
            </a:r>
            <a:r>
              <a:rPr lang="ko-KR" altLang="en-US" sz="1800" dirty="0" smtClean="0"/>
              <a:t> 처럼 사용하거나 </a:t>
            </a:r>
            <a:r>
              <a:rPr lang="en-US" altLang="ko-KR" sz="1800" dirty="0" smtClean="0"/>
              <a:t>\$</a:t>
            </a:r>
            <a:r>
              <a:rPr lang="ko-KR" altLang="en-US" sz="1800" dirty="0" smtClean="0"/>
              <a:t> 로 사용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8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28926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Anchor </a:t>
            </a:r>
            <a:r>
              <a:rPr lang="ko-KR" altLang="en-US" b="1" dirty="0" smtClean="0"/>
              <a:t>처리 예시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592006"/>
              </p:ext>
            </p:extLst>
          </p:nvPr>
        </p:nvGraphicFramePr>
        <p:xfrm>
          <a:off x="899592" y="2708920"/>
          <a:ext cx="7272808" cy="3347873"/>
        </p:xfrm>
        <a:graphic>
          <a:graphicData uri="http://schemas.openxmlformats.org/drawingml/2006/table">
            <a:tbl>
              <a:tblPr/>
              <a:tblGrid>
                <a:gridCol w="1806162"/>
                <a:gridCol w="5466646"/>
              </a:tblGrid>
              <a:tr h="2149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Example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Description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^Python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"Python" at the start of a string or internal line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Python$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"Python" at the end of a string or line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\APython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"Python" at the start of a string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Python\Z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"Python" at the end of a string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\bPython\b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"Python" at a word boundary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2475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\brub\B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\B is nonword boundary: match "rub" in "rube" and "ruby" but not alone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Python(?=!)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"Python", if followed by an exclamation point.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Python(?!!)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Match "Python", if not followed by an exclamation point.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89269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특정 위치를 고정하여 처리할 경우 사용</a:t>
            </a:r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3701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DOT(.)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dot(.) </a:t>
            </a:r>
            <a:r>
              <a:rPr lang="ko-KR" altLang="en-US" sz="1800" dirty="0"/>
              <a:t>메타문자는 </a:t>
            </a:r>
            <a:r>
              <a:rPr lang="ko-KR" altLang="en-US" sz="1800" dirty="0" err="1"/>
              <a:t>줄바꿈</a:t>
            </a:r>
            <a:r>
              <a:rPr lang="ko-KR" altLang="en-US" sz="1800" dirty="0"/>
              <a:t> 문자인 </a:t>
            </a:r>
            <a:r>
              <a:rPr lang="en-US" altLang="ko-KR" sz="1800" dirty="0"/>
              <a:t>\n</a:t>
            </a:r>
            <a:r>
              <a:rPr lang="ko-KR" altLang="en-US" sz="1800" dirty="0"/>
              <a:t>를 제외한 모든 문자와 </a:t>
            </a:r>
            <a:r>
              <a:rPr lang="ko-KR" altLang="en-US" sz="1800" dirty="0" smtClean="0"/>
              <a:t>매치</a:t>
            </a:r>
            <a:r>
              <a:rPr lang="en-US" altLang="ko-KR" sz="1800" dirty="0" smtClean="0"/>
              <a:t>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err="1"/>
              <a:t>re.DOTALL</a:t>
            </a:r>
            <a:r>
              <a:rPr lang="ko-KR" altLang="en-US" sz="1800" dirty="0"/>
              <a:t> 이라는 옵션을 주면 </a:t>
            </a:r>
            <a:r>
              <a:rPr lang="en-US" altLang="ko-KR" sz="1800" dirty="0"/>
              <a:t>\n</a:t>
            </a:r>
            <a:r>
              <a:rPr lang="ko-KR" altLang="en-US" sz="1800" dirty="0"/>
              <a:t>문자와도 </a:t>
            </a:r>
            <a:r>
              <a:rPr lang="ko-KR" altLang="en-US" sz="1800" dirty="0" smtClean="0"/>
              <a:t>매치의미</a:t>
            </a:r>
            <a:endParaRPr lang="en-US" altLang="ko-KR" sz="1800" dirty="0" smtClean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 </a:t>
            </a:r>
            <a:r>
              <a:rPr lang="en-US" altLang="ko-KR" sz="1500" dirty="0" err="1"/>
              <a:t>a.b</a:t>
            </a:r>
            <a:r>
              <a:rPr lang="en-US" altLang="ko-KR" sz="1500" dirty="0"/>
              <a:t> :  </a:t>
            </a:r>
            <a:r>
              <a:rPr lang="en-US" altLang="ko-KR" sz="1600" dirty="0"/>
              <a:t>"a + </a:t>
            </a:r>
            <a:r>
              <a:rPr lang="ko-KR" altLang="en-US" sz="1600" dirty="0" err="1"/>
              <a:t>모든문자</a:t>
            </a:r>
            <a:r>
              <a:rPr lang="ko-KR" altLang="en-US" sz="1600" dirty="0"/>
              <a:t> </a:t>
            </a:r>
            <a:r>
              <a:rPr lang="en-US" altLang="ko-KR" sz="1600" dirty="0"/>
              <a:t>+ </a:t>
            </a:r>
            <a:r>
              <a:rPr lang="en-US" altLang="ko-KR" sz="1600" dirty="0" smtClean="0"/>
              <a:t>b“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 </a:t>
            </a:r>
            <a:r>
              <a:rPr lang="en-US" altLang="ko-KR" sz="1600" dirty="0"/>
              <a:t>a[.]b </a:t>
            </a:r>
            <a:r>
              <a:rPr lang="en-US" altLang="ko-KR" sz="1600" dirty="0" smtClean="0"/>
              <a:t> : "</a:t>
            </a:r>
            <a:r>
              <a:rPr lang="en-US" altLang="ko-KR" sz="1600" dirty="0"/>
              <a:t>a + Dot(.)</a:t>
            </a:r>
            <a:r>
              <a:rPr lang="ko-KR" altLang="en-US" sz="1600" dirty="0"/>
              <a:t>문자 </a:t>
            </a:r>
            <a:r>
              <a:rPr lang="en-US" altLang="ko-KR" sz="1600" dirty="0"/>
              <a:t>+ b</a:t>
            </a:r>
            <a:r>
              <a:rPr lang="en-US" altLang="ko-KR" sz="1600" dirty="0" smtClean="0"/>
              <a:t>"</a:t>
            </a:r>
            <a:endParaRPr lang="en-US" altLang="ko-KR" sz="15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62209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백슬래시</a:t>
            </a:r>
            <a:r>
              <a:rPr lang="en-US" altLang="ko-KR" b="1" dirty="0"/>
              <a:t>(\) </a:t>
            </a:r>
            <a:r>
              <a:rPr lang="ko-KR" altLang="en-US" b="1" dirty="0"/>
              <a:t>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90891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“\section” : </a:t>
            </a:r>
            <a:r>
              <a:rPr lang="ko-KR" altLang="en-US" sz="1800" dirty="0" smtClean="0"/>
              <a:t>이 </a:t>
            </a:r>
            <a:r>
              <a:rPr lang="ko-KR" altLang="en-US" sz="1800" dirty="0"/>
              <a:t>정규식은 </a:t>
            </a:r>
            <a:r>
              <a:rPr lang="en-US" altLang="ko-KR" sz="1800" dirty="0"/>
              <a:t>\s </a:t>
            </a:r>
            <a:r>
              <a:rPr lang="ko-KR" altLang="en-US" sz="1800" dirty="0"/>
              <a:t>문자가 </a:t>
            </a:r>
            <a:r>
              <a:rPr lang="en-US" altLang="ko-KR" sz="1800" dirty="0"/>
              <a:t>whitespace</a:t>
            </a:r>
            <a:r>
              <a:rPr lang="ko-KR" altLang="en-US" sz="1800" dirty="0"/>
              <a:t>로 </a:t>
            </a:r>
            <a:r>
              <a:rPr lang="ko-KR" altLang="en-US" sz="1800" dirty="0" smtClean="0"/>
              <a:t>해석되어 </a:t>
            </a:r>
            <a:r>
              <a:rPr lang="en-US" altLang="ko-KR" sz="1800" dirty="0"/>
              <a:t>[ \</a:t>
            </a:r>
            <a:r>
              <a:rPr lang="en-US" altLang="ko-KR" sz="1800" dirty="0" smtClean="0"/>
              <a:t>t\n\r\f\v]</a:t>
            </a:r>
            <a:r>
              <a:rPr lang="en-US" altLang="ko-KR" sz="1800" dirty="0" err="1" smtClean="0"/>
              <a:t>ection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동일한 의미</a:t>
            </a:r>
            <a:endParaRPr lang="ko-KR" altLang="en-US" sz="18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“\\section” </a:t>
            </a:r>
            <a:r>
              <a:rPr lang="en-US" altLang="ko-KR" sz="1800" dirty="0"/>
              <a:t>: </a:t>
            </a:r>
            <a:r>
              <a:rPr lang="ko-KR" altLang="en-US" sz="1800" dirty="0" err="1" smtClean="0"/>
              <a:t>파이썬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문자열 </a:t>
            </a:r>
            <a:r>
              <a:rPr lang="ko-KR" altLang="en-US" sz="1800" dirty="0" err="1"/>
              <a:t>리터럴</a:t>
            </a:r>
            <a:r>
              <a:rPr lang="ko-KR" altLang="en-US" sz="1800" dirty="0"/>
              <a:t> 규칙에 의하여 </a:t>
            </a:r>
            <a:r>
              <a:rPr lang="en-US" altLang="ko-KR" sz="1800" dirty="0" smtClean="0"/>
              <a:t>\</a:t>
            </a:r>
            <a:r>
              <a:rPr lang="ko-KR" altLang="en-US" sz="1800" dirty="0" smtClean="0"/>
              <a:t>이</a:t>
            </a:r>
            <a:r>
              <a:rPr lang="ko-KR" altLang="en-US" sz="1800" dirty="0"/>
              <a:t> </a:t>
            </a:r>
            <a:r>
              <a:rPr lang="en-US" altLang="ko-KR" sz="1800" dirty="0" smtClean="0"/>
              <a:t>\</a:t>
            </a:r>
            <a:r>
              <a:rPr lang="en-US" altLang="ko-KR" sz="1800" dirty="0"/>
              <a:t>\</a:t>
            </a:r>
            <a:r>
              <a:rPr lang="ko-KR" altLang="en-US" sz="1800" dirty="0" smtClean="0"/>
              <a:t>로 변경</a:t>
            </a:r>
            <a:endParaRPr lang="en-US" altLang="ko-KR" sz="1800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/>
              <a:t>\\</a:t>
            </a:r>
            <a:r>
              <a:rPr lang="ko-KR" altLang="en-US" sz="1500" dirty="0"/>
              <a:t> 문자를 전달하려면 </a:t>
            </a:r>
            <a:r>
              <a:rPr lang="ko-KR" altLang="en-US" sz="1500" dirty="0" err="1"/>
              <a:t>파이썬은</a:t>
            </a:r>
            <a:r>
              <a:rPr lang="ko-KR" altLang="en-US" sz="1500" dirty="0"/>
              <a:t> </a:t>
            </a:r>
            <a:r>
              <a:rPr lang="en-US" altLang="ko-KR" sz="1500" dirty="0"/>
              <a:t>\\\\</a:t>
            </a:r>
            <a:r>
              <a:rPr lang="ko-KR" altLang="en-US" sz="1500" dirty="0"/>
              <a:t> 처럼 백슬래시를 </a:t>
            </a:r>
            <a:r>
              <a:rPr lang="en-US" altLang="ko-KR" sz="1500" dirty="0"/>
              <a:t>4</a:t>
            </a:r>
            <a:r>
              <a:rPr lang="ko-KR" altLang="en-US" sz="1500" dirty="0"/>
              <a:t>개나 </a:t>
            </a:r>
            <a:r>
              <a:rPr lang="ko-KR" altLang="en-US" sz="1500" dirty="0" smtClean="0"/>
              <a:t>사용</a:t>
            </a:r>
            <a:endParaRPr lang="en-US" altLang="ko-KR" sz="15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r”\section” : Raw </a:t>
            </a:r>
            <a:r>
              <a:rPr lang="en-US" altLang="ko-KR" sz="1800" dirty="0"/>
              <a:t>String </a:t>
            </a:r>
            <a:r>
              <a:rPr lang="ko-KR" altLang="en-US" sz="1800" dirty="0"/>
              <a:t>규칙에 의하여 백슬래시 </a:t>
            </a:r>
            <a:r>
              <a:rPr lang="ko-KR" altLang="en-US" sz="1800" dirty="0" err="1"/>
              <a:t>두개</a:t>
            </a:r>
            <a:r>
              <a:rPr lang="ko-KR" altLang="en-US" sz="1800" dirty="0"/>
              <a:t> 대신 </a:t>
            </a:r>
            <a:r>
              <a:rPr lang="ko-KR" altLang="en-US" sz="1800" dirty="0" err="1"/>
              <a:t>한개만</a:t>
            </a:r>
            <a:r>
              <a:rPr lang="ko-KR" altLang="en-US" sz="1800" dirty="0"/>
              <a:t> 써도 </a:t>
            </a:r>
            <a:r>
              <a:rPr lang="ko-KR" altLang="en-US" sz="1800" dirty="0" err="1"/>
              <a:t>두개를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쓴것과</a:t>
            </a:r>
            <a:r>
              <a:rPr lang="ko-KR" altLang="en-US" sz="1800" dirty="0"/>
              <a:t> 동일한 </a:t>
            </a:r>
            <a:r>
              <a:rPr lang="ko-KR" altLang="en-US" sz="1800" dirty="0" smtClean="0"/>
              <a:t>의미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13277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Alternatives</a:t>
            </a:r>
            <a:r>
              <a:rPr lang="en-US" altLang="ko-KR" b="1" dirty="0" smtClean="0"/>
              <a:t> (|,or)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0871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|</a:t>
            </a:r>
            <a:r>
              <a:rPr lang="ko-KR" altLang="en-US" sz="1800" dirty="0"/>
              <a:t> 메타문자는 </a:t>
            </a:r>
            <a:r>
              <a:rPr lang="en-US" altLang="ko-KR" sz="1800" dirty="0"/>
              <a:t>"or"</a:t>
            </a:r>
            <a:r>
              <a:rPr lang="ko-KR" altLang="en-US" sz="1800" dirty="0"/>
              <a:t>의 의미와 </a:t>
            </a:r>
            <a:r>
              <a:rPr lang="ko-KR" altLang="en-US" sz="1800" dirty="0" smtClean="0"/>
              <a:t>동일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A|B</a:t>
            </a:r>
            <a:r>
              <a:rPr lang="ko-KR" altLang="en-US" sz="1800" dirty="0"/>
              <a:t> 라는 정규식이 있다면 이것은 </a:t>
            </a:r>
            <a:r>
              <a:rPr lang="en-US" altLang="ko-KR" sz="1800" dirty="0"/>
              <a:t>A </a:t>
            </a:r>
            <a:r>
              <a:rPr lang="ko-KR" altLang="en-US" sz="1800" dirty="0"/>
              <a:t>또는 </a:t>
            </a:r>
            <a:r>
              <a:rPr lang="en-US" altLang="ko-KR" sz="1800" dirty="0"/>
              <a:t>B</a:t>
            </a:r>
            <a:r>
              <a:rPr lang="ko-KR" altLang="en-US" sz="1800" dirty="0"/>
              <a:t>라는 </a:t>
            </a:r>
            <a:r>
              <a:rPr lang="ko-KR" altLang="en-US" sz="1800" dirty="0" smtClean="0"/>
              <a:t>의미</a:t>
            </a:r>
            <a:endParaRPr lang="en-US" altLang="ko-KR" sz="1800" dirty="0"/>
          </a:p>
          <a:p>
            <a:pPr marL="365760" lvl="1" indent="0">
              <a:lnSpc>
                <a:spcPct val="120000"/>
              </a:lnSpc>
              <a:buNone/>
            </a:pPr>
            <a:endParaRPr lang="en-US" altLang="ko-KR" sz="16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19229"/>
              </p:ext>
            </p:extLst>
          </p:nvPr>
        </p:nvGraphicFramePr>
        <p:xfrm>
          <a:off x="755576" y="2929880"/>
          <a:ext cx="7488832" cy="1219200"/>
        </p:xfrm>
        <a:graphic>
          <a:graphicData uri="http://schemas.openxmlformats.org/drawingml/2006/table">
            <a:tbl>
              <a:tblPr/>
              <a:tblGrid>
                <a:gridCol w="1859810"/>
                <a:gridCol w="5629022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python|perl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Match "python" or "</a:t>
                      </a:r>
                      <a:r>
                        <a:rPr lang="en-US" sz="1200" dirty="0" err="1">
                          <a:effectLst/>
                        </a:rPr>
                        <a:t>perl</a:t>
                      </a:r>
                      <a:r>
                        <a:rPr lang="en-US" sz="1200" dirty="0">
                          <a:effectLst/>
                        </a:rPr>
                        <a:t>"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rub(y|le))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Match "ruby" or "ruble"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Python(!+|\?)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"Python" followed by one or more ! or one ?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57327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수량자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3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반복 </a:t>
            </a:r>
            <a:r>
              <a:rPr lang="en-US" altLang="ko-KR" b="1" dirty="0"/>
              <a:t>({</a:t>
            </a:r>
            <a:r>
              <a:rPr lang="en-US" altLang="ko-KR" b="1" dirty="0" err="1"/>
              <a:t>m,n</a:t>
            </a:r>
            <a:r>
              <a:rPr lang="en-US" altLang="ko-KR" b="1" dirty="0" smtClean="0"/>
              <a:t>})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{}</a:t>
            </a:r>
            <a:r>
              <a:rPr lang="ko-KR" altLang="en-US" sz="1800" dirty="0"/>
              <a:t> 메타문자를 이용하면 반복횟수를 </a:t>
            </a:r>
            <a:r>
              <a:rPr lang="ko-KR" altLang="en-US" sz="1800" dirty="0" smtClean="0"/>
              <a:t>고정시킬 </a:t>
            </a:r>
            <a:r>
              <a:rPr lang="ko-KR" altLang="en-US" sz="1800" dirty="0"/>
              <a:t>수 있다</a:t>
            </a:r>
            <a:r>
              <a:rPr lang="en-US" altLang="ko-KR" sz="1800" dirty="0"/>
              <a:t>. {m, n}</a:t>
            </a:r>
            <a:r>
              <a:rPr lang="ko-KR" altLang="en-US" sz="1800" dirty="0"/>
              <a:t> 정규식을 사용하면 반복횟수가 </a:t>
            </a:r>
            <a:r>
              <a:rPr lang="en-US" altLang="ko-KR" sz="1800" dirty="0"/>
              <a:t>m</a:t>
            </a:r>
            <a:r>
              <a:rPr lang="ko-KR" altLang="en-US" sz="1800" dirty="0"/>
              <a:t>부터 </a:t>
            </a:r>
            <a:r>
              <a:rPr lang="en-US" altLang="ko-KR" sz="1800" dirty="0"/>
              <a:t>n</a:t>
            </a:r>
            <a:r>
              <a:rPr lang="ko-KR" altLang="en-US" sz="1800" dirty="0" err="1"/>
              <a:t>인것을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매치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{1</a:t>
            </a:r>
            <a:r>
              <a:rPr lang="en-US" altLang="ko-KR" sz="1800" dirty="0"/>
              <a:t>,}</a:t>
            </a:r>
            <a:r>
              <a:rPr lang="ko-KR" altLang="en-US" sz="1800" dirty="0"/>
              <a:t>은 </a:t>
            </a:r>
            <a:r>
              <a:rPr lang="en-US" altLang="ko-KR" sz="1800" dirty="0"/>
              <a:t>+</a:t>
            </a:r>
            <a:r>
              <a:rPr lang="ko-KR" altLang="en-US" sz="1800" dirty="0"/>
              <a:t>와 동일하며 </a:t>
            </a:r>
            <a:r>
              <a:rPr lang="en-US" altLang="ko-KR" sz="1800" dirty="0"/>
              <a:t>{0,}</a:t>
            </a:r>
            <a:r>
              <a:rPr lang="ko-KR" altLang="en-US" sz="1800" dirty="0"/>
              <a:t>은 *와 동일</a:t>
            </a:r>
            <a:endParaRPr lang="en-US" altLang="ko-KR" sz="18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187457"/>
              </p:ext>
            </p:extLst>
          </p:nvPr>
        </p:nvGraphicFramePr>
        <p:xfrm>
          <a:off x="467544" y="3356992"/>
          <a:ext cx="8153400" cy="2960348"/>
        </p:xfrm>
        <a:graphic>
          <a:graphicData uri="http://schemas.openxmlformats.org/drawingml/2006/table">
            <a:tbl>
              <a:tblPr/>
              <a:tblGrid>
                <a:gridCol w="1438945"/>
                <a:gridCol w="1584176"/>
                <a:gridCol w="2016224"/>
                <a:gridCol w="3114055"/>
              </a:tblGrid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정규식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Match </a:t>
                      </a:r>
                      <a:r>
                        <a:rPr lang="ko-KR" altLang="en-US" sz="1800" b="1" dirty="0">
                          <a:effectLst/>
                        </a:rPr>
                        <a:t>여부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ca{2}t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cat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No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>
                          <a:effectLst/>
                        </a:rPr>
                        <a:t>"a"</a:t>
                      </a:r>
                      <a:r>
                        <a:rPr lang="ko-KR" altLang="en-US" sz="1800" dirty="0">
                          <a:effectLst/>
                        </a:rPr>
                        <a:t>가 </a:t>
                      </a:r>
                      <a:r>
                        <a:rPr lang="en-US" altLang="ko-KR" sz="1800" dirty="0">
                          <a:effectLst/>
                        </a:rPr>
                        <a:t>1</a:t>
                      </a:r>
                      <a:r>
                        <a:rPr lang="ko-KR" altLang="en-US" sz="1800" dirty="0">
                          <a:effectLst/>
                        </a:rPr>
                        <a:t>번만 반복되어 매치되지 않음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ca{2}t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</a:rPr>
                        <a:t>caat</a:t>
                      </a:r>
                      <a:endParaRPr 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>
                          <a:effectLst/>
                        </a:rPr>
                        <a:t>"a"</a:t>
                      </a:r>
                      <a:r>
                        <a:rPr lang="ko-KR" altLang="en-US" sz="1800" dirty="0">
                          <a:effectLst/>
                        </a:rPr>
                        <a:t>가 </a:t>
                      </a:r>
                      <a:r>
                        <a:rPr lang="en-US" altLang="ko-KR" sz="1800" dirty="0">
                          <a:effectLst/>
                        </a:rPr>
                        <a:t>2</a:t>
                      </a:r>
                      <a:r>
                        <a:rPr lang="ko-KR" altLang="en-US" sz="1800" dirty="0">
                          <a:effectLst/>
                        </a:rPr>
                        <a:t>번 반복되어 매치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ca{2,5}t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cat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No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>
                          <a:effectLst/>
                        </a:rPr>
                        <a:t>"a"</a:t>
                      </a:r>
                      <a:r>
                        <a:rPr lang="ko-KR" altLang="en-US" sz="1800" dirty="0">
                          <a:effectLst/>
                        </a:rPr>
                        <a:t>가 </a:t>
                      </a:r>
                      <a:r>
                        <a:rPr lang="en-US" altLang="ko-KR" sz="1800" dirty="0">
                          <a:effectLst/>
                        </a:rPr>
                        <a:t>1</a:t>
                      </a:r>
                      <a:r>
                        <a:rPr lang="ko-KR" altLang="en-US" sz="1800" dirty="0">
                          <a:effectLst/>
                        </a:rPr>
                        <a:t>번만 반복되어 매치되지 않음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ca{2,5}t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caat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>
                          <a:effectLst/>
                        </a:rPr>
                        <a:t>"a"</a:t>
                      </a:r>
                      <a:r>
                        <a:rPr lang="ko-KR" altLang="en-US" sz="1800" dirty="0">
                          <a:effectLst/>
                        </a:rPr>
                        <a:t>가 </a:t>
                      </a:r>
                      <a:r>
                        <a:rPr lang="en-US" altLang="ko-KR" sz="1800" dirty="0">
                          <a:effectLst/>
                        </a:rPr>
                        <a:t>2</a:t>
                      </a:r>
                      <a:r>
                        <a:rPr lang="ko-KR" altLang="en-US" sz="1800" dirty="0">
                          <a:effectLst/>
                        </a:rPr>
                        <a:t>번 반복되어 매치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ca{2,5}t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caaaaat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>
                          <a:effectLst/>
                        </a:rPr>
                        <a:t>"a"</a:t>
                      </a:r>
                      <a:r>
                        <a:rPr lang="ko-KR" altLang="en-US" sz="1800" dirty="0">
                          <a:effectLst/>
                        </a:rPr>
                        <a:t>가 </a:t>
                      </a:r>
                      <a:r>
                        <a:rPr lang="en-US" altLang="ko-KR" sz="1800" dirty="0">
                          <a:effectLst/>
                        </a:rPr>
                        <a:t>5</a:t>
                      </a:r>
                      <a:r>
                        <a:rPr lang="ko-KR" altLang="en-US" sz="1800" dirty="0">
                          <a:effectLst/>
                        </a:rPr>
                        <a:t>번 반복되어 매치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495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URL </a:t>
            </a:r>
            <a:br>
              <a:rPr lang="en-US" altLang="ko-KR" sz="6000" dirty="0" smtClean="0"/>
            </a:br>
            <a:r>
              <a:rPr lang="ko-KR" altLang="en-US" sz="6000" dirty="0"/>
              <a:t>열</a:t>
            </a:r>
            <a:r>
              <a:rPr lang="ko-KR" altLang="en-US" sz="6000" dirty="0" smtClean="0"/>
              <a:t>기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95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반복 </a:t>
            </a:r>
            <a:r>
              <a:rPr lang="en-US" altLang="ko-KR" b="1" dirty="0"/>
              <a:t>(*)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*바로 앞에 있는 문자 </a:t>
            </a:r>
            <a:r>
              <a:rPr lang="en-US" altLang="ko-KR" sz="1800" dirty="0" smtClean="0"/>
              <a:t>a</a:t>
            </a:r>
            <a:r>
              <a:rPr lang="ko-KR" altLang="en-US" sz="1800" dirty="0" smtClean="0"/>
              <a:t>가 </a:t>
            </a:r>
            <a:r>
              <a:rPr lang="en-US" altLang="ko-KR" sz="1800" dirty="0" smtClean="0"/>
              <a:t>0</a:t>
            </a:r>
            <a:r>
              <a:rPr lang="ko-KR" altLang="en-US" sz="1800" dirty="0" smtClean="0"/>
              <a:t>부터 </a:t>
            </a:r>
            <a:r>
              <a:rPr lang="ko-KR" altLang="en-US" sz="1800" dirty="0" err="1" smtClean="0"/>
              <a:t>무한개</a:t>
            </a:r>
            <a:r>
              <a:rPr lang="ko-KR" altLang="en-US" sz="1800" dirty="0" smtClean="0"/>
              <a:t> 까지 반복될 수 있다는 의미</a:t>
            </a:r>
            <a:r>
              <a:rPr lang="en-US" altLang="ko-KR" sz="1800" dirty="0" smtClean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453505"/>
              </p:ext>
            </p:extLst>
          </p:nvPr>
        </p:nvGraphicFramePr>
        <p:xfrm>
          <a:off x="611560" y="3140968"/>
          <a:ext cx="8153400" cy="2011680"/>
        </p:xfrm>
        <a:graphic>
          <a:graphicData uri="http://schemas.openxmlformats.org/drawingml/2006/table">
            <a:tbl>
              <a:tblPr/>
              <a:tblGrid>
                <a:gridCol w="1368152"/>
                <a:gridCol w="1440160"/>
                <a:gridCol w="1944216"/>
                <a:gridCol w="340087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effectLst/>
                        </a:rPr>
                        <a:t>정규식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Match </a:t>
                      </a:r>
                      <a:r>
                        <a:rPr lang="ko-KR" altLang="en-US" b="1" dirty="0">
                          <a:effectLst/>
                        </a:rPr>
                        <a:t>여부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ca*t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ct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</a:rPr>
                        <a:t>"a"</a:t>
                      </a:r>
                      <a:r>
                        <a:rPr lang="ko-KR" altLang="en-US">
                          <a:effectLst/>
                        </a:rPr>
                        <a:t>가 </a:t>
                      </a:r>
                      <a:r>
                        <a:rPr lang="en-US" altLang="ko-KR">
                          <a:effectLst/>
                        </a:rPr>
                        <a:t>0</a:t>
                      </a:r>
                      <a:r>
                        <a:rPr lang="ko-KR" altLang="en-US">
                          <a:effectLst/>
                        </a:rPr>
                        <a:t>번 반복되어 매치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ca*t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</a:rPr>
                        <a:t>"a"</a:t>
                      </a:r>
                      <a:r>
                        <a:rPr lang="ko-KR" altLang="en-US">
                          <a:effectLst/>
                        </a:rPr>
                        <a:t>가 </a:t>
                      </a:r>
                      <a:r>
                        <a:rPr lang="en-US" altLang="ko-KR">
                          <a:effectLst/>
                        </a:rPr>
                        <a:t>0</a:t>
                      </a:r>
                      <a:r>
                        <a:rPr lang="ko-KR" altLang="en-US">
                          <a:effectLst/>
                        </a:rPr>
                        <a:t>번 이상 반복되어 매치 </a:t>
                      </a:r>
                      <a:r>
                        <a:rPr lang="en-US" altLang="ko-KR">
                          <a:effectLst/>
                        </a:rPr>
                        <a:t>(1</a:t>
                      </a:r>
                      <a:r>
                        <a:rPr lang="ko-KR" altLang="en-US">
                          <a:effectLst/>
                        </a:rPr>
                        <a:t>번 반복</a:t>
                      </a:r>
                      <a:r>
                        <a:rPr lang="en-US" altLang="ko-KR">
                          <a:effectLst/>
                        </a:rPr>
                        <a:t>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ca*t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caaat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effectLst/>
                        </a:rPr>
                        <a:t>"a"</a:t>
                      </a:r>
                      <a:r>
                        <a:rPr lang="ko-KR" altLang="en-US" dirty="0">
                          <a:effectLst/>
                        </a:rPr>
                        <a:t>가 </a:t>
                      </a:r>
                      <a:r>
                        <a:rPr lang="en-US" altLang="ko-KR" dirty="0">
                          <a:effectLst/>
                        </a:rPr>
                        <a:t>0</a:t>
                      </a:r>
                      <a:r>
                        <a:rPr lang="ko-KR" altLang="en-US" dirty="0">
                          <a:effectLst/>
                        </a:rPr>
                        <a:t>번 이상 반복되어 매치 </a:t>
                      </a:r>
                      <a:r>
                        <a:rPr lang="en-US" altLang="ko-KR" dirty="0">
                          <a:effectLst/>
                        </a:rPr>
                        <a:t>(3</a:t>
                      </a:r>
                      <a:r>
                        <a:rPr lang="ko-KR" altLang="en-US" dirty="0">
                          <a:effectLst/>
                        </a:rPr>
                        <a:t>번 반복</a:t>
                      </a:r>
                      <a:r>
                        <a:rPr lang="en-US" altLang="ko-KR" dirty="0">
                          <a:effectLst/>
                        </a:rPr>
                        <a:t>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08577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반복 </a:t>
            </a:r>
            <a:r>
              <a:rPr lang="en-US" altLang="ko-KR" b="1" dirty="0"/>
              <a:t>(+)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+</a:t>
            </a:r>
            <a:r>
              <a:rPr lang="ko-KR" altLang="en-US" sz="1800" dirty="0"/>
              <a:t>는 최소 </a:t>
            </a:r>
            <a:r>
              <a:rPr lang="en-US" altLang="ko-KR" sz="1800" dirty="0"/>
              <a:t>1</a:t>
            </a:r>
            <a:r>
              <a:rPr lang="ko-KR" altLang="en-US" sz="1800" dirty="0"/>
              <a:t>개 이상의 반복을 필요로 하는 메타문자</a:t>
            </a:r>
            <a:endParaRPr lang="en-US" altLang="ko-KR" sz="1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131638"/>
              </p:ext>
            </p:extLst>
          </p:nvPr>
        </p:nvGraphicFramePr>
        <p:xfrm>
          <a:off x="611560" y="3212976"/>
          <a:ext cx="8153400" cy="2286000"/>
        </p:xfrm>
        <a:graphic>
          <a:graphicData uri="http://schemas.openxmlformats.org/drawingml/2006/table">
            <a:tbl>
              <a:tblPr/>
              <a:tblGrid>
                <a:gridCol w="1440160"/>
                <a:gridCol w="1512168"/>
                <a:gridCol w="1800200"/>
                <a:gridCol w="340087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effectLst/>
                        </a:rPr>
                        <a:t>정규식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Match </a:t>
                      </a:r>
                      <a:r>
                        <a:rPr lang="ko-KR" altLang="en-US" b="1" dirty="0">
                          <a:effectLst/>
                        </a:rPr>
                        <a:t>여부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ca+t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ct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</a:rPr>
                        <a:t>"a"</a:t>
                      </a:r>
                      <a:r>
                        <a:rPr lang="ko-KR" altLang="en-US">
                          <a:effectLst/>
                        </a:rPr>
                        <a:t>가 </a:t>
                      </a:r>
                      <a:r>
                        <a:rPr lang="en-US" altLang="ko-KR">
                          <a:effectLst/>
                        </a:rPr>
                        <a:t>0</a:t>
                      </a:r>
                      <a:r>
                        <a:rPr lang="ko-KR" altLang="en-US">
                          <a:effectLst/>
                        </a:rPr>
                        <a:t>번 반복되어 매치되지 않음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ca+t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</a:rPr>
                        <a:t>"a"</a:t>
                      </a:r>
                      <a:r>
                        <a:rPr lang="ko-KR" altLang="en-US">
                          <a:effectLst/>
                        </a:rPr>
                        <a:t>가 </a:t>
                      </a:r>
                      <a:r>
                        <a:rPr lang="en-US" altLang="ko-KR">
                          <a:effectLst/>
                        </a:rPr>
                        <a:t>1</a:t>
                      </a:r>
                      <a:r>
                        <a:rPr lang="ko-KR" altLang="en-US">
                          <a:effectLst/>
                        </a:rPr>
                        <a:t>번 이상 반복되어 매치 </a:t>
                      </a:r>
                      <a:r>
                        <a:rPr lang="en-US" altLang="ko-KR">
                          <a:effectLst/>
                        </a:rPr>
                        <a:t>(1</a:t>
                      </a:r>
                      <a:r>
                        <a:rPr lang="ko-KR" altLang="en-US">
                          <a:effectLst/>
                        </a:rPr>
                        <a:t>번 반복</a:t>
                      </a:r>
                      <a:r>
                        <a:rPr lang="en-US" altLang="ko-KR">
                          <a:effectLst/>
                        </a:rPr>
                        <a:t>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ca+t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caaat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effectLst/>
                        </a:rPr>
                        <a:t>"a"</a:t>
                      </a:r>
                      <a:r>
                        <a:rPr lang="ko-KR" altLang="en-US" dirty="0">
                          <a:effectLst/>
                        </a:rPr>
                        <a:t>가 </a:t>
                      </a:r>
                      <a:r>
                        <a:rPr lang="en-US" altLang="ko-KR" dirty="0">
                          <a:effectLst/>
                        </a:rPr>
                        <a:t>1</a:t>
                      </a:r>
                      <a:r>
                        <a:rPr lang="ko-KR" altLang="en-US" dirty="0">
                          <a:effectLst/>
                        </a:rPr>
                        <a:t>번 이상 반복되어 매치 </a:t>
                      </a:r>
                      <a:r>
                        <a:rPr lang="en-US" altLang="ko-KR" dirty="0">
                          <a:effectLst/>
                        </a:rPr>
                        <a:t>(3</a:t>
                      </a:r>
                      <a:r>
                        <a:rPr lang="ko-KR" altLang="en-US" dirty="0">
                          <a:effectLst/>
                        </a:rPr>
                        <a:t>번 반복</a:t>
                      </a:r>
                      <a:r>
                        <a:rPr lang="en-US" altLang="ko-KR" dirty="0">
                          <a:effectLst/>
                        </a:rPr>
                        <a:t>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4602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반복 </a:t>
            </a:r>
            <a:r>
              <a:rPr lang="en-US" altLang="ko-KR" b="1" dirty="0" smtClean="0"/>
              <a:t>(?)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?</a:t>
            </a:r>
            <a:r>
              <a:rPr lang="ko-KR" altLang="en-US" sz="1800" dirty="0"/>
              <a:t> 메타문자가 의미하는 것은 </a:t>
            </a:r>
            <a:r>
              <a:rPr lang="en-US" altLang="ko-KR" sz="1800" dirty="0"/>
              <a:t>{0, 1</a:t>
            </a:r>
            <a:r>
              <a:rPr lang="en-US" altLang="ko-KR" sz="1800" dirty="0" smtClean="0"/>
              <a:t>}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619513"/>
              </p:ext>
            </p:extLst>
          </p:nvPr>
        </p:nvGraphicFramePr>
        <p:xfrm>
          <a:off x="611560" y="3212976"/>
          <a:ext cx="8153400" cy="1097280"/>
        </p:xfrm>
        <a:graphic>
          <a:graphicData uri="http://schemas.openxmlformats.org/drawingml/2006/table">
            <a:tbl>
              <a:tblPr/>
              <a:tblGrid>
                <a:gridCol w="1440160"/>
                <a:gridCol w="1512168"/>
                <a:gridCol w="1800200"/>
                <a:gridCol w="340087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effectLst/>
                        </a:rPr>
                        <a:t>정규식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Match </a:t>
                      </a:r>
                      <a:r>
                        <a:rPr lang="ko-KR" altLang="en-US" b="1" dirty="0">
                          <a:effectLst/>
                        </a:rPr>
                        <a:t>여부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ab?c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abc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</a:rPr>
                        <a:t>"b"</a:t>
                      </a:r>
                      <a:r>
                        <a:rPr lang="ko-KR" altLang="en-US">
                          <a:effectLst/>
                        </a:rPr>
                        <a:t>가 </a:t>
                      </a:r>
                      <a:r>
                        <a:rPr lang="en-US" altLang="ko-KR">
                          <a:effectLst/>
                        </a:rPr>
                        <a:t>1</a:t>
                      </a:r>
                      <a:r>
                        <a:rPr lang="ko-KR" altLang="en-US">
                          <a:effectLst/>
                        </a:rPr>
                        <a:t>번 사용되어 매치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ab?c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effectLst/>
                        </a:rPr>
                        <a:t>"b"</a:t>
                      </a:r>
                      <a:r>
                        <a:rPr lang="ko-KR" altLang="en-US" dirty="0">
                          <a:effectLst/>
                        </a:rPr>
                        <a:t>가 </a:t>
                      </a:r>
                      <a:r>
                        <a:rPr lang="en-US" altLang="ko-KR" dirty="0">
                          <a:effectLst/>
                        </a:rPr>
                        <a:t>0</a:t>
                      </a:r>
                      <a:r>
                        <a:rPr lang="ko-KR" altLang="en-US" dirty="0">
                          <a:effectLst/>
                        </a:rPr>
                        <a:t>번 사용되어 매치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9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i="1" dirty="0"/>
              <a:t>non-greedy</a:t>
            </a:r>
            <a:r>
              <a:rPr lang="en-US" altLang="ko-KR" dirty="0"/>
              <a:t> 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(</a:t>
            </a:r>
            <a:r>
              <a:rPr lang="ko-KR" altLang="en-US" dirty="0"/>
              <a:t>*</a:t>
            </a:r>
            <a:r>
              <a:rPr lang="en-US" altLang="ko-KR" dirty="0"/>
              <a:t>?, +?, ??</a:t>
            </a:r>
            <a:r>
              <a:rPr lang="en-US" altLang="ko-KR" b="1" dirty="0" smtClean="0"/>
              <a:t>)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 err="1" smtClean="0"/>
              <a:t>정규표현식은</a:t>
            </a:r>
            <a:r>
              <a:rPr lang="ko-KR" altLang="en-US" sz="1800" dirty="0" smtClean="0"/>
              <a:t> 연속적인 패턴이 있을 경우 최종까지 처리되어 </a:t>
            </a:r>
            <a:r>
              <a:rPr lang="en-US" altLang="ko-KR" sz="1800" dirty="0" smtClean="0"/>
              <a:t>non-greedy </a:t>
            </a:r>
            <a:r>
              <a:rPr lang="en-US" altLang="ko-KR" sz="1800" i="1" dirty="0" smtClean="0"/>
              <a:t>minimal</a:t>
            </a:r>
            <a:r>
              <a:rPr lang="en-US" altLang="ko-KR" sz="1800" dirty="0"/>
              <a:t> </a:t>
            </a:r>
            <a:r>
              <a:rPr lang="en-US" altLang="ko-KR" sz="1800" dirty="0" smtClean="0"/>
              <a:t>fashion </a:t>
            </a:r>
            <a:r>
              <a:rPr lang="ko-KR" altLang="en-US" sz="1800" dirty="0"/>
              <a:t>처</a:t>
            </a:r>
            <a:r>
              <a:rPr lang="ko-KR" altLang="en-US" sz="1800" dirty="0" smtClean="0"/>
              <a:t>리를 위한 기호</a:t>
            </a:r>
            <a:endParaRPr lang="en-US" altLang="ko-KR" sz="1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164557"/>
              </p:ext>
            </p:extLst>
          </p:nvPr>
        </p:nvGraphicFramePr>
        <p:xfrm>
          <a:off x="611560" y="3212976"/>
          <a:ext cx="7272809" cy="1529328"/>
        </p:xfrm>
        <a:graphic>
          <a:graphicData uri="http://schemas.openxmlformats.org/drawingml/2006/table">
            <a:tbl>
              <a:tblPr/>
              <a:tblGrid>
                <a:gridCol w="2084563"/>
                <a:gridCol w="2594123"/>
                <a:gridCol w="2594123"/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effectLst/>
                        </a:rPr>
                        <a:t>정규식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err="1" smtClean="0">
                          <a:effectLst/>
                        </a:rPr>
                        <a:t>매칭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&lt;.*?&gt;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</a:rPr>
                        <a:t>&lt;H1&gt;title&lt;/H1&gt;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effectLst/>
                        </a:rPr>
                        <a:t>&lt;H1&gt;</a:t>
                      </a:r>
                      <a:endParaRPr lang="en-US" dirty="0" smtClean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&lt;.+?&gt;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</a:rPr>
                        <a:t>&lt;H1&gt;title&lt;/H1&gt;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effectLst/>
                        </a:rPr>
                        <a:t>&lt;H1&gt;</a:t>
                      </a:r>
                      <a:endParaRPr lang="en-US" dirty="0" smtClean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&lt;.??&gt;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</a:rPr>
                        <a:t>&lt;b&gt;title&lt;/b&gt;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effectLst/>
                        </a:rPr>
                        <a:t>&lt;b&gt;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9789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Group : </a:t>
            </a:r>
            <a:r>
              <a:rPr lang="ko-KR" altLang="en-US" dirty="0" smtClean="0"/>
              <a:t>기본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8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Grouping</a:t>
            </a:r>
            <a:r>
              <a:rPr lang="en-US" altLang="ko-KR" b="1" dirty="0"/>
              <a:t> </a:t>
            </a:r>
            <a:r>
              <a:rPr lang="ko-KR" altLang="en-US" b="1" dirty="0" smtClean="0"/>
              <a:t>기</a:t>
            </a:r>
            <a:r>
              <a:rPr lang="ko-KR" altLang="en-US" b="1" dirty="0"/>
              <a:t>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365760" lvl="1" indent="0">
              <a:lnSpc>
                <a:spcPct val="120000"/>
              </a:lnSpc>
              <a:buNone/>
            </a:pPr>
            <a:r>
              <a:rPr lang="en-US" altLang="ko-KR" sz="2800" dirty="0" smtClean="0"/>
              <a:t>Group</a:t>
            </a:r>
            <a:r>
              <a:rPr lang="ko-KR" altLang="en-US" sz="2800" dirty="0" smtClean="0"/>
              <a:t>을 만들기 위해서는 </a:t>
            </a:r>
            <a:r>
              <a:rPr lang="en-US" altLang="ko-KR" sz="2800" dirty="0" smtClean="0"/>
              <a:t>( )</a:t>
            </a:r>
            <a:r>
              <a:rPr lang="ko-KR" altLang="en-US" sz="2800" dirty="0" smtClean="0"/>
              <a:t>를 사용하면 특수 그룹은 </a:t>
            </a: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다음에 </a:t>
            </a:r>
            <a:r>
              <a:rPr lang="en-US" altLang="ko-KR" sz="2800" dirty="0" smtClean="0"/>
              <a:t>?</a:t>
            </a:r>
            <a:r>
              <a:rPr lang="ko-KR" altLang="en-US" sz="2800" dirty="0" smtClean="0"/>
              <a:t>를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넣은 다음 </a:t>
            </a:r>
            <a:r>
              <a:rPr lang="en-US" altLang="ko-KR" sz="2800" dirty="0" smtClean="0"/>
              <a:t>(“(?”) </a:t>
            </a:r>
            <a:r>
              <a:rPr lang="ko-KR" altLang="en-US" sz="2800" dirty="0" smtClean="0"/>
              <a:t>다양한 문자표현을 사용해서 </a:t>
            </a:r>
            <a:r>
              <a:rPr lang="ko-KR" altLang="en-US" sz="2800" dirty="0" err="1" smtClean="0"/>
              <a:t>정규표현식</a:t>
            </a:r>
            <a:r>
              <a:rPr lang="ko-KR" altLang="en-US" sz="2800" dirty="0" smtClean="0"/>
              <a:t> 문법을 </a:t>
            </a:r>
            <a:r>
              <a:rPr lang="ko-KR" altLang="en-US" sz="2800" dirty="0" err="1" smtClean="0"/>
              <a:t>만듬</a:t>
            </a:r>
            <a:endParaRPr lang="en-US" altLang="ko-KR" sz="2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014804" y="4077072"/>
            <a:ext cx="2016224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일반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07904" y="4077072"/>
            <a:ext cx="4536504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014804" y="5229200"/>
            <a:ext cx="2016224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특</a:t>
            </a:r>
            <a:r>
              <a:rPr lang="ko-KR" altLang="en-US" dirty="0"/>
              <a:t>수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707904" y="5229200"/>
            <a:ext cx="4536504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(?</a:t>
            </a:r>
            <a:r>
              <a:rPr lang="ko-KR" altLang="en-US" dirty="0" smtClean="0"/>
              <a:t>문자표현 패턴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6052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Grouping(…)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96470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( ) </a:t>
            </a:r>
            <a:r>
              <a:rPr lang="ko-KR" altLang="en-US" sz="2800" dirty="0" smtClean="0">
                <a:latin typeface="+mn-ea"/>
              </a:rPr>
              <a:t>내에 정규 </a:t>
            </a:r>
            <a:r>
              <a:rPr lang="ko-KR" altLang="en-US" sz="2800" dirty="0" err="1" smtClean="0">
                <a:latin typeface="+mn-ea"/>
              </a:rPr>
              <a:t>표현식을</a:t>
            </a:r>
            <a:r>
              <a:rPr lang="ko-KR" altLang="en-US" sz="2800" dirty="0" smtClean="0">
                <a:latin typeface="+mn-ea"/>
              </a:rPr>
              <a:t> 정의하고 특정 단어나 특정 그룹을 표시</a:t>
            </a:r>
            <a:endParaRPr lang="en-US" altLang="ko-KR" sz="2800" dirty="0">
              <a:latin typeface="+mn-ea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985130"/>
              </p:ext>
            </p:extLst>
          </p:nvPr>
        </p:nvGraphicFramePr>
        <p:xfrm>
          <a:off x="611560" y="3356992"/>
          <a:ext cx="7920880" cy="840094"/>
        </p:xfrm>
        <a:graphic>
          <a:graphicData uri="http://schemas.openxmlformats.org/drawingml/2006/table">
            <a:tbl>
              <a:tblPr/>
              <a:tblGrid>
                <a:gridCol w="2252015"/>
                <a:gridCol w="1924449"/>
                <a:gridCol w="3744416"/>
              </a:tblGrid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정규식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 smtClean="0">
                          <a:effectLst/>
                        </a:rPr>
                        <a:t>"([</a:t>
                      </a:r>
                      <a:r>
                        <a:rPr lang="en-US" altLang="ko-KR" sz="1800" dirty="0" err="1" smtClean="0">
                          <a:effectLst/>
                        </a:rPr>
                        <a:t>abc</a:t>
                      </a:r>
                      <a:r>
                        <a:rPr lang="en-US" altLang="ko-KR" sz="1800" dirty="0" smtClean="0">
                          <a:effectLst/>
                        </a:rPr>
                        <a:t>]).+([</a:t>
                      </a:r>
                      <a:r>
                        <a:rPr lang="en-US" altLang="ko-KR" sz="1800" dirty="0" err="1" smtClean="0">
                          <a:effectLst/>
                        </a:rPr>
                        <a:t>def</a:t>
                      </a:r>
                      <a:r>
                        <a:rPr lang="en-US" altLang="ko-KR" sz="1800" dirty="0" smtClean="0">
                          <a:effectLst/>
                        </a:rPr>
                        <a:t>])"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effectLst/>
                        </a:rPr>
                        <a:t>"b===d==c"</a:t>
                      </a:r>
                      <a:endParaRPr 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 smtClean="0">
                          <a:effectLst/>
                        </a:rPr>
                        <a:t>'b===d‘ ,b,</a:t>
                      </a:r>
                      <a:r>
                        <a:rPr lang="en-US" altLang="ko-KR" sz="1800" baseline="0" dirty="0" smtClean="0">
                          <a:effectLst/>
                        </a:rPr>
                        <a:t> d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6190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Grouping</a:t>
            </a:r>
            <a:r>
              <a:rPr lang="en-US" altLang="ko-KR" b="1" dirty="0" smtClean="0"/>
              <a:t>(…) </a:t>
            </a:r>
            <a:r>
              <a:rPr lang="ko-KR" altLang="en-US" b="1" dirty="0" smtClean="0"/>
              <a:t>주의사항</a:t>
            </a:r>
            <a:endParaRPr lang="ko-KR" altLang="en-US" b="1" dirty="0"/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90080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“pattern”</a:t>
            </a:r>
            <a:r>
              <a:rPr lang="ko-KR" altLang="en-US" sz="2800" dirty="0" smtClean="0">
                <a:latin typeface="+mn-ea"/>
              </a:rPr>
              <a:t>은 이 패턴에 맞는 것만 찾지만 </a:t>
            </a:r>
            <a:r>
              <a:rPr lang="en-US" altLang="ko-KR" sz="2800" dirty="0" smtClean="0">
                <a:latin typeface="+mn-ea"/>
              </a:rPr>
              <a:t>(“pattern”)</a:t>
            </a:r>
            <a:r>
              <a:rPr lang="ko-KR" altLang="en-US" sz="2800" dirty="0" smtClean="0">
                <a:latin typeface="+mn-ea"/>
              </a:rPr>
              <a:t>은 패턴 검색 후 그룹단위로 출력을 처리하므로 처리결과가 상이할 수 있음</a:t>
            </a:r>
            <a:endParaRPr lang="en-US" altLang="ko-KR" sz="28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35696" y="3573016"/>
            <a:ext cx="5400600" cy="2952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In [70]: </a:t>
            </a:r>
            <a:r>
              <a:rPr lang="en-US" altLang="ko-KR" sz="1200" dirty="0" err="1">
                <a:solidFill>
                  <a:schemeClr val="tx1"/>
                </a:solidFill>
              </a:rPr>
              <a:t>re.split</a:t>
            </a:r>
            <a:r>
              <a:rPr lang="en-US" altLang="ko-KR" sz="1200" dirty="0">
                <a:solidFill>
                  <a:schemeClr val="tx1"/>
                </a:solidFill>
              </a:rPr>
              <a:t>('(\W+)', 'Words, words, words')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Out[70]: ['Words', ', ', 'words', ', ', 'words']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In [71]: </a:t>
            </a:r>
            <a:r>
              <a:rPr lang="en-US" altLang="ko-KR" sz="1200" dirty="0" err="1">
                <a:solidFill>
                  <a:schemeClr val="tx1"/>
                </a:solidFill>
              </a:rPr>
              <a:t>re.split</a:t>
            </a:r>
            <a:r>
              <a:rPr lang="en-US" altLang="ko-KR" sz="1200" dirty="0">
                <a:solidFill>
                  <a:schemeClr val="tx1"/>
                </a:solidFill>
              </a:rPr>
              <a:t>('\W+', 'Words, words, words')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Out[71]: ['Words', 'words', 'words']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In [72]: </a:t>
            </a:r>
            <a:r>
              <a:rPr lang="en-US" altLang="ko-KR" sz="1200" dirty="0" err="1">
                <a:solidFill>
                  <a:schemeClr val="tx1"/>
                </a:solidFill>
              </a:rPr>
              <a:t>re.split</a:t>
            </a:r>
            <a:r>
              <a:rPr lang="en-US" altLang="ko-KR" sz="1200" dirty="0">
                <a:solidFill>
                  <a:schemeClr val="tx1"/>
                </a:solidFill>
              </a:rPr>
              <a:t>('\w+', 'Words, words, words')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Out[72]: ['', ', ', ', ', '']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In [73]: </a:t>
            </a:r>
            <a:r>
              <a:rPr lang="en-US" altLang="ko-KR" sz="1200" dirty="0" err="1">
                <a:solidFill>
                  <a:schemeClr val="tx1"/>
                </a:solidFill>
              </a:rPr>
              <a:t>re.split</a:t>
            </a:r>
            <a:r>
              <a:rPr lang="en-US" altLang="ko-KR" sz="1200" dirty="0">
                <a:solidFill>
                  <a:schemeClr val="tx1"/>
                </a:solidFill>
              </a:rPr>
              <a:t>('(\w+)', 'Words, words, words')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Out[73]: ['', 'Words', ', ', 'words', ', ', 'words', '']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48332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Grouping</a:t>
            </a:r>
            <a:r>
              <a:rPr lang="en-US" altLang="ko-KR" b="1" dirty="0" smtClean="0"/>
              <a:t>(…) :</a:t>
            </a:r>
            <a:r>
              <a:rPr lang="ko-KR" altLang="en-US" b="1" dirty="0" smtClean="0"/>
              <a:t>예시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/>
              <a:t>line </a:t>
            </a:r>
            <a:r>
              <a:rPr lang="en-US" altLang="ko-KR" sz="1200" dirty="0"/>
              <a:t>= "Cats are smarter than </a:t>
            </a:r>
            <a:r>
              <a:rPr lang="en-US" altLang="ko-KR" sz="1200" dirty="0" smtClean="0"/>
              <a:t>dogs“</a:t>
            </a:r>
            <a:endParaRPr lang="en-US" altLang="ko-KR" sz="12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 smtClean="0"/>
              <a:t>matchObj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re.match</a:t>
            </a:r>
            <a:r>
              <a:rPr lang="en-US" altLang="ko-KR" sz="1200" dirty="0"/>
              <a:t>( r'(.*) </a:t>
            </a:r>
            <a:r>
              <a:rPr lang="en-US" altLang="ko-KR" sz="1200" dirty="0" smtClean="0"/>
              <a:t> are  (.*?)  (.*)', </a:t>
            </a:r>
            <a:r>
              <a:rPr lang="en-US" altLang="ko-KR" sz="1200" dirty="0"/>
              <a:t>line, </a:t>
            </a:r>
            <a:r>
              <a:rPr lang="en-US" altLang="ko-KR" sz="1200" dirty="0" err="1" smtClean="0"/>
              <a:t>re.M|re.I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/>
              <a:t>Cats 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(.*) </a:t>
            </a:r>
            <a:r>
              <a:rPr lang="ko-KR" altLang="en-US" sz="1200" dirty="0" err="1" smtClean="0"/>
              <a:t>매칭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, smarter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(.*?)</a:t>
            </a:r>
            <a:r>
              <a:rPr lang="ko-KR" altLang="en-US" sz="1200" dirty="0" smtClean="0"/>
              <a:t>와 </a:t>
            </a:r>
            <a:r>
              <a:rPr lang="ko-KR" altLang="en-US" sz="1200" dirty="0" err="1" smtClean="0"/>
              <a:t>매칭</a:t>
            </a:r>
            <a:r>
              <a:rPr lang="en-US" altLang="ko-KR" sz="1200" dirty="0" smtClean="0"/>
              <a:t>, than dogs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(.*)</a:t>
            </a:r>
            <a:r>
              <a:rPr lang="ko-KR" altLang="en-US" sz="1200" dirty="0" smtClean="0"/>
              <a:t>와 </a:t>
            </a:r>
            <a:r>
              <a:rPr lang="ko-KR" altLang="en-US" sz="1200" dirty="0" err="1" smtClean="0"/>
              <a:t>매칭</a:t>
            </a:r>
            <a:endParaRPr lang="en-US" altLang="ko-KR" sz="12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 smtClean="0"/>
              <a:t>re.I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- </a:t>
            </a:r>
            <a:r>
              <a:rPr lang="ko-KR" altLang="en-US" sz="1200" dirty="0"/>
              <a:t>대소문자에 관계없이 </a:t>
            </a:r>
            <a:r>
              <a:rPr lang="ko-KR" altLang="en-US" sz="1200" dirty="0" smtClean="0"/>
              <a:t>매치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Re.m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– </a:t>
            </a:r>
            <a:r>
              <a:rPr lang="ko-KR" altLang="en-US" sz="1200" dirty="0"/>
              <a:t>여러 줄과 매치</a:t>
            </a:r>
            <a:endParaRPr lang="en-US" altLang="ko-KR" sz="1200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845323"/>
              </p:ext>
            </p:extLst>
          </p:nvPr>
        </p:nvGraphicFramePr>
        <p:xfrm>
          <a:off x="827584" y="3068960"/>
          <a:ext cx="7416824" cy="1219200"/>
        </p:xfrm>
        <a:graphic>
          <a:graphicData uri="http://schemas.openxmlformats.org/drawingml/2006/table">
            <a:tbl>
              <a:tblPr/>
              <a:tblGrid>
                <a:gridCol w="1841926"/>
                <a:gridCol w="5574898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\D\d+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\</a:t>
                      </a:r>
                      <a:r>
                        <a:rPr lang="en-US" sz="1200" dirty="0" err="1" smtClean="0">
                          <a:effectLst/>
                        </a:rPr>
                        <a:t>DNo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group: + repeats \d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(\D\d)+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Grouped: + repeats \D\d pair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([Pp]</a:t>
                      </a:r>
                      <a:r>
                        <a:rPr lang="en-US" sz="1200" dirty="0" err="1">
                          <a:effectLst/>
                        </a:rPr>
                        <a:t>ython</a:t>
                      </a:r>
                      <a:r>
                        <a:rPr lang="en-US" sz="1200" dirty="0">
                          <a:effectLst/>
                        </a:rPr>
                        <a:t>(, )?)+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Match "Python", "Python, python, python", etc.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87110"/>
              </p:ext>
            </p:extLst>
          </p:nvPr>
        </p:nvGraphicFramePr>
        <p:xfrm>
          <a:off x="827584" y="5212040"/>
          <a:ext cx="7416824" cy="1097280"/>
        </p:xfrm>
        <a:graphic>
          <a:graphicData uri="http://schemas.openxmlformats.org/drawingml/2006/table">
            <a:tbl>
              <a:tblPr/>
              <a:tblGrid>
                <a:gridCol w="1841926"/>
                <a:gridCol w="5574898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([Pp])ython&amp;\1ails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Match </a:t>
                      </a:r>
                      <a:r>
                        <a:rPr lang="en-US" sz="1200" dirty="0" err="1">
                          <a:effectLst/>
                        </a:rPr>
                        <a:t>python&amp;pails</a:t>
                      </a:r>
                      <a:r>
                        <a:rPr lang="en-US" sz="1200" dirty="0">
                          <a:effectLst/>
                        </a:rPr>
                        <a:t> or </a:t>
                      </a:r>
                      <a:r>
                        <a:rPr lang="en-US" sz="1200" dirty="0" err="1">
                          <a:effectLst/>
                        </a:rPr>
                        <a:t>Python&amp;Pails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(['"])[^\1]*\1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Single or double-quoted string. \1 matches whatever the 1st group matched. \2 matches whatever the 2nd group matched, etc.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39552" y="4437112"/>
            <a:ext cx="7704856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0040" indent="-320040">
              <a:lnSpc>
                <a:spcPct val="120000"/>
              </a:lnSpc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§"/>
            </a:pPr>
            <a:r>
              <a:rPr lang="ko-KR" altLang="en-US" dirty="0"/>
              <a:t>기존 그룹을 </a:t>
            </a:r>
            <a:r>
              <a:rPr lang="ko-KR" altLang="en-US" dirty="0" smtClean="0"/>
              <a:t>재사용하기</a:t>
            </a:r>
            <a:endParaRPr lang="en-US" altLang="ko-KR" dirty="0" smtClean="0"/>
          </a:p>
          <a:p>
            <a:pPr marL="640080" lvl="1" indent="-27432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ü"/>
            </a:pPr>
            <a:r>
              <a:rPr lang="ko-KR" altLang="en-US" sz="1100" dirty="0" smtClean="0"/>
              <a:t>기존 그룹을 숫자를 사용하여 참조하게 한다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22608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Named Group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b="1" dirty="0" smtClean="0">
                <a:latin typeface="+mn-ea"/>
              </a:rPr>
              <a:t>( ) </a:t>
            </a:r>
            <a:r>
              <a:rPr lang="ko-KR" altLang="en-US" sz="2800" b="1" dirty="0" smtClean="0">
                <a:latin typeface="+mn-ea"/>
              </a:rPr>
              <a:t>내에 </a:t>
            </a:r>
            <a:r>
              <a:rPr lang="en-US" altLang="ko-KR" sz="2800" b="1" dirty="0" smtClean="0">
                <a:latin typeface="+mn-ea"/>
              </a:rPr>
              <a:t>name</a:t>
            </a:r>
            <a:r>
              <a:rPr lang="ko-KR" altLang="en-US" sz="2800" b="1" dirty="0" smtClean="0">
                <a:latin typeface="+mn-ea"/>
              </a:rPr>
              <a:t>을 붙여서 </a:t>
            </a:r>
            <a:r>
              <a:rPr lang="en-US" altLang="ko-KR" sz="2800" b="1" dirty="0" smtClean="0">
                <a:latin typeface="+mn-ea"/>
              </a:rPr>
              <a:t>name </a:t>
            </a:r>
            <a:r>
              <a:rPr lang="ko-KR" altLang="en-US" sz="2800" b="1" dirty="0" smtClean="0">
                <a:latin typeface="+mn-ea"/>
              </a:rPr>
              <a:t>으로 패턴 </a:t>
            </a:r>
            <a:r>
              <a:rPr lang="ko-KR" altLang="en-US" sz="2800" b="1" dirty="0" err="1" smtClean="0">
                <a:latin typeface="+mn-ea"/>
              </a:rPr>
              <a:t>매칭을</a:t>
            </a:r>
            <a:r>
              <a:rPr lang="ko-KR" altLang="en-US" sz="2800" b="1" dirty="0" smtClean="0">
                <a:latin typeface="+mn-ea"/>
              </a:rPr>
              <a:t> 찾을 수 있는 구조를 </a:t>
            </a:r>
            <a:r>
              <a:rPr lang="ko-KR" altLang="en-US" sz="2800" b="1" dirty="0" err="1" smtClean="0">
                <a:latin typeface="+mn-ea"/>
              </a:rPr>
              <a:t>만듬</a:t>
            </a:r>
            <a:endParaRPr lang="en-US" altLang="ko-KR" sz="2800" b="1" dirty="0">
              <a:latin typeface="+mn-ea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57343"/>
              </p:ext>
            </p:extLst>
          </p:nvPr>
        </p:nvGraphicFramePr>
        <p:xfrm>
          <a:off x="611560" y="3356992"/>
          <a:ext cx="7920880" cy="1700207"/>
        </p:xfrm>
        <a:graphic>
          <a:graphicData uri="http://schemas.openxmlformats.org/drawingml/2006/table">
            <a:tbl>
              <a:tblPr/>
              <a:tblGrid>
                <a:gridCol w="2664296"/>
                <a:gridCol w="1872208"/>
                <a:gridCol w="3384376"/>
              </a:tblGrid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정규식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'(?P&lt;name&gt;.*) (?P&lt;phone&gt;.*)'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effectLst/>
                        </a:rPr>
                        <a:t>‘John 123456'</a:t>
                      </a:r>
                      <a:endParaRPr 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 smtClean="0">
                          <a:effectLst/>
                        </a:rPr>
                        <a:t>name = </a:t>
                      </a:r>
                      <a:r>
                        <a:rPr lang="en-US" altLang="ko-KR" sz="1800" dirty="0" err="1" smtClean="0">
                          <a:effectLst/>
                        </a:rPr>
                        <a:t>johe</a:t>
                      </a:r>
                      <a:r>
                        <a:rPr lang="en-US" altLang="ko-KR" sz="1800" dirty="0" smtClean="0">
                          <a:effectLst/>
                        </a:rPr>
                        <a:t>, phone=123456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fontAlgn="t"/>
                      <a:r>
                        <a:rPr lang="pl-PL" altLang="ko-KR" dirty="0" smtClean="0"/>
                        <a:t>"(?P&lt;first&gt;\w+)\W+(?P&lt;last&gt;\w+)"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"Clyde Griffiths"</a:t>
                      </a:r>
                      <a:endParaRPr 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 smtClean="0"/>
                        <a:t>first</a:t>
                      </a:r>
                      <a:r>
                        <a:rPr lang="en-US" altLang="ko-KR" baseline="0" dirty="0" smtClean="0"/>
                        <a:t> = </a:t>
                      </a:r>
                      <a:r>
                        <a:rPr lang="en-US" altLang="ko-KR" dirty="0" smtClean="0"/>
                        <a:t>Clyde </a:t>
                      </a:r>
                    </a:p>
                    <a:p>
                      <a:pPr algn="l"/>
                      <a:r>
                        <a:rPr lang="en-US" altLang="ko-KR" dirty="0" smtClean="0"/>
                        <a:t>last = Griffiths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131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url</a:t>
            </a:r>
            <a:r>
              <a:rPr lang="en-US" altLang="ko-KR" dirty="0" smtClean="0"/>
              <a:t> </a:t>
            </a:r>
            <a:r>
              <a:rPr lang="ko-KR" altLang="en-US" dirty="0" smtClean="0"/>
              <a:t>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42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Non-capture : (?: …)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b="1" dirty="0" smtClean="0">
                <a:latin typeface="+mn-ea"/>
              </a:rPr>
              <a:t>정규 표현의 </a:t>
            </a:r>
            <a:r>
              <a:rPr lang="ko-KR" altLang="en-US" sz="2800" b="1" dirty="0">
                <a:latin typeface="+mn-ea"/>
              </a:rPr>
              <a:t>괄호 안에 있지만 그룹에 의해 일치하는 부분 문자열 비교를 수행 한 후 검색 또는 나중에 패턴에서 </a:t>
            </a:r>
            <a:r>
              <a:rPr lang="ko-KR" altLang="en-US" sz="2800" b="1" dirty="0" smtClean="0">
                <a:latin typeface="+mn-ea"/>
              </a:rPr>
              <a:t>참조하지 않음</a:t>
            </a:r>
            <a:endParaRPr lang="en-US" altLang="ko-KR" sz="15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638575"/>
              </p:ext>
            </p:extLst>
          </p:nvPr>
        </p:nvGraphicFramePr>
        <p:xfrm>
          <a:off x="611560" y="3881041"/>
          <a:ext cx="7920880" cy="1060127"/>
        </p:xfrm>
        <a:graphic>
          <a:graphicData uri="http://schemas.openxmlformats.org/drawingml/2006/table">
            <a:tbl>
              <a:tblPr/>
              <a:tblGrid>
                <a:gridCol w="2808312"/>
                <a:gridCol w="2088232"/>
                <a:gridCol w="3024336"/>
              </a:tblGrid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정규식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fontAlgn="t"/>
                      <a:r>
                        <a:rPr lang="en-US" altLang="ko-KR" dirty="0" smtClean="0"/>
                        <a:t>"(</a:t>
                      </a:r>
                      <a:r>
                        <a:rPr kumimoji="0" lang="en-US" altLang="ko-KR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?:</a:t>
                      </a:r>
                      <a:r>
                        <a:rPr lang="en-US" altLang="ko-KR" dirty="0" smtClean="0"/>
                        <a:t>(</a:t>
                      </a:r>
                      <a:r>
                        <a:rPr kumimoji="0" lang="en-US" altLang="ko-KR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?:</a:t>
                      </a:r>
                      <a:r>
                        <a:rPr lang="en-US" altLang="ko-KR" dirty="0" smtClean="0"/>
                        <a:t>\w{3})|(</a:t>
                      </a:r>
                      <a:r>
                        <a:rPr kumimoji="0" lang="en-US" altLang="ko-KR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?:</a:t>
                      </a:r>
                      <a:r>
                        <a:rPr lang="en-US" altLang="ko-KR" dirty="0" smtClean="0"/>
                        <a:t>\-{3}))\d\d\d$"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“cat100 “</a:t>
                      </a:r>
                    </a:p>
                    <a:p>
                      <a:pPr algn="ctr"/>
                      <a:r>
                        <a:rPr lang="en-US" altLang="ko-KR" dirty="0" smtClean="0"/>
                        <a:t>“---200”</a:t>
                      </a:r>
                      <a:endParaRPr 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“cat100 “</a:t>
                      </a:r>
                    </a:p>
                    <a:p>
                      <a:pPr algn="ctr"/>
                      <a:r>
                        <a:rPr lang="en-US" altLang="ko-KR" dirty="0" smtClean="0"/>
                        <a:t>“---200”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43608" y="5589240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(?:(?:\</a:t>
            </a:r>
            <a:r>
              <a:rPr lang="en-US" altLang="ko-KR" dirty="0"/>
              <a:t>w{3})|(?:\-{3</a:t>
            </a:r>
            <a:r>
              <a:rPr lang="en-US" altLang="ko-KR" dirty="0" smtClean="0"/>
              <a:t>})) : </a:t>
            </a:r>
            <a:r>
              <a:rPr lang="ko-KR" altLang="en-US" dirty="0" smtClean="0"/>
              <a:t>패턴 내부에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문자와 </a:t>
            </a:r>
            <a:r>
              <a:rPr lang="en-US" altLang="ko-KR" dirty="0" smtClean="0"/>
              <a:t>-3</a:t>
            </a:r>
            <a:r>
              <a:rPr lang="ko-KR" altLang="en-US" dirty="0" smtClean="0"/>
              <a:t>자 중에 선택</a:t>
            </a:r>
            <a:endParaRPr lang="en-US" altLang="ko-KR" dirty="0" smtClean="0"/>
          </a:p>
          <a:p>
            <a:r>
              <a:rPr lang="en-US" altLang="ko-KR" dirty="0"/>
              <a:t>\d\d\d</a:t>
            </a:r>
            <a:r>
              <a:rPr lang="en-US" altLang="ko-KR" dirty="0" smtClean="0"/>
              <a:t>$“ : </a:t>
            </a:r>
            <a:r>
              <a:rPr lang="ko-KR" altLang="en-US" dirty="0" smtClean="0"/>
              <a:t>마지막에 숫자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1221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Group :</a:t>
            </a:r>
            <a:r>
              <a:rPr lang="en-US" altLang="ko-KR" dirty="0" err="1" smtClean="0"/>
              <a:t>subexpression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85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하위표현패턴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799"/>
          </a:xfrm>
        </p:spPr>
        <p:txBody>
          <a:bodyPr>
            <a:noAutofit/>
          </a:bodyPr>
          <a:lstStyle/>
          <a:p>
            <a:pPr marL="365760" lvl="1" indent="0">
              <a:lnSpc>
                <a:spcPct val="120000"/>
              </a:lnSpc>
              <a:buNone/>
            </a:pPr>
            <a:r>
              <a:rPr lang="ko-KR" altLang="en-US" sz="2800" dirty="0" smtClean="0"/>
              <a:t>기존패턴에 대해 추가적인 패턴을 적용할 경우 사용하는 패턴</a:t>
            </a:r>
            <a:endParaRPr lang="en-US" altLang="ko-KR" sz="28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528698"/>
              </p:ext>
            </p:extLst>
          </p:nvPr>
        </p:nvGraphicFramePr>
        <p:xfrm>
          <a:off x="971600" y="3068960"/>
          <a:ext cx="7416824" cy="2758815"/>
        </p:xfrm>
        <a:graphic>
          <a:graphicData uri="http://schemas.openxmlformats.org/drawingml/2006/table">
            <a:tbl>
              <a:tblPr/>
              <a:tblGrid>
                <a:gridCol w="1841926"/>
                <a:gridCol w="5574898"/>
              </a:tblGrid>
              <a:tr h="27645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42335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(?P=name)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기존에 정의된 네임 그룹을 참조해서 처리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45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(?#...)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주석처리 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459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(?=...)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effectLst/>
                        </a:rPr>
                        <a:t>전방탐색패턴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459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(?!...)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effectLst/>
                        </a:rPr>
                        <a:t>부정형전방탐색패턴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459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(?&lt;=...)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effectLst/>
                        </a:rPr>
                        <a:t>후방탐색패턴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459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(?&lt;!...)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effectLst/>
                        </a:rPr>
                        <a:t>부정형후방탐색패턴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335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(?(id/name)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yes-pattern|no-pattern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미리 정의된 패턴에 대해 확인하고 그 패턴에 대한 추가 처리를 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2373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기존 네임그룹 참조</a:t>
            </a:r>
            <a:r>
              <a:rPr lang="en-US" altLang="ko-KR" b="1" dirty="0" smtClean="0"/>
              <a:t>(?P=name)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b="1" dirty="0" smtClean="0"/>
              <a:t>기존 네임 그룹 패턴을 다시 사용해서 패턴 </a:t>
            </a:r>
            <a:r>
              <a:rPr lang="ko-KR" altLang="en-US" sz="2800" b="1" dirty="0" err="1" smtClean="0"/>
              <a:t>매칭</a:t>
            </a:r>
            <a:endParaRPr lang="en-US" altLang="ko-KR" sz="2800" b="1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18178"/>
              </p:ext>
            </p:extLst>
          </p:nvPr>
        </p:nvGraphicFramePr>
        <p:xfrm>
          <a:off x="611560" y="3356992"/>
          <a:ext cx="7920880" cy="1060127"/>
        </p:xfrm>
        <a:graphic>
          <a:graphicData uri="http://schemas.openxmlformats.org/drawingml/2006/table">
            <a:tbl>
              <a:tblPr/>
              <a:tblGrid>
                <a:gridCol w="2736304"/>
                <a:gridCol w="2808312"/>
                <a:gridCol w="2376264"/>
              </a:tblGrid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정규식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 smtClean="0">
                          <a:effectLst/>
                        </a:rPr>
                        <a:t>'(?P&lt;word&gt;\b\w+)\s+(?P=word)'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 smtClean="0">
                          <a:effectLst/>
                        </a:rPr>
                        <a:t>'Paris in the </a:t>
                      </a:r>
                      <a:r>
                        <a:rPr lang="en-US" altLang="ko-KR" sz="1800" dirty="0" err="1" smtClean="0">
                          <a:effectLst/>
                        </a:rPr>
                        <a:t>the</a:t>
                      </a:r>
                      <a:r>
                        <a:rPr lang="en-US" altLang="ko-KR" sz="1800" dirty="0" smtClean="0">
                          <a:effectLst/>
                        </a:rPr>
                        <a:t> spring'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 smtClean="0">
                          <a:effectLst/>
                        </a:rPr>
                        <a:t>'the </a:t>
                      </a:r>
                      <a:r>
                        <a:rPr lang="en-US" altLang="ko-KR" sz="1800" dirty="0" err="1" smtClean="0">
                          <a:effectLst/>
                        </a:rPr>
                        <a:t>the</a:t>
                      </a:r>
                      <a:r>
                        <a:rPr lang="en-US" altLang="ko-KR" sz="1800" dirty="0" smtClean="0">
                          <a:effectLst/>
                        </a:rPr>
                        <a:t>'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27124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주석</a:t>
            </a:r>
            <a:r>
              <a:rPr lang="en-US" altLang="ko-KR" b="1" dirty="0" smtClean="0"/>
              <a:t>(?#...)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b="1" dirty="0" smtClean="0"/>
              <a:t>패턴에 대한 주석을 추가하여 설명하므로 정규식 </a:t>
            </a:r>
            <a:r>
              <a:rPr lang="ko-KR" altLang="en-US" sz="2800" b="1" dirty="0" err="1" smtClean="0"/>
              <a:t>패턴매칭에서는</a:t>
            </a:r>
            <a:r>
              <a:rPr lang="ko-KR" altLang="en-US" sz="2800" b="1" dirty="0" smtClean="0"/>
              <a:t> 무시됨 </a:t>
            </a:r>
            <a:endParaRPr lang="en-US" altLang="ko-KR" sz="15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524274"/>
              </p:ext>
            </p:extLst>
          </p:nvPr>
        </p:nvGraphicFramePr>
        <p:xfrm>
          <a:off x="611560" y="3356992"/>
          <a:ext cx="7920880" cy="1060127"/>
        </p:xfrm>
        <a:graphic>
          <a:graphicData uri="http://schemas.openxmlformats.org/drawingml/2006/table">
            <a:tbl>
              <a:tblPr/>
              <a:tblGrid>
                <a:gridCol w="2736304"/>
                <a:gridCol w="2808312"/>
                <a:gridCol w="2376264"/>
              </a:tblGrid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정규식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 smtClean="0">
                          <a:effectLst/>
                        </a:rPr>
                        <a:t>"[</a:t>
                      </a:r>
                      <a:r>
                        <a:rPr lang="en-US" altLang="ko-KR" sz="1800" dirty="0" err="1" smtClean="0">
                          <a:effectLst/>
                        </a:rPr>
                        <a:t>abc</a:t>
                      </a:r>
                      <a:r>
                        <a:rPr lang="en-US" altLang="ko-KR" sz="1800" dirty="0" smtClean="0">
                          <a:effectLst/>
                        </a:rPr>
                        <a:t>].+(?# writing comments)"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 smtClean="0">
                          <a:effectLst/>
                        </a:rPr>
                        <a:t>"</a:t>
                      </a:r>
                      <a:r>
                        <a:rPr lang="en-US" altLang="ko-KR" sz="1800" dirty="0" err="1" smtClean="0">
                          <a:effectLst/>
                        </a:rPr>
                        <a:t>abc</a:t>
                      </a:r>
                      <a:r>
                        <a:rPr lang="en-US" altLang="ko-KR" sz="1800" dirty="0" smtClean="0">
                          <a:effectLst/>
                        </a:rPr>
                        <a:t>”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 smtClean="0">
                          <a:effectLst/>
                        </a:rPr>
                        <a:t>"</a:t>
                      </a:r>
                      <a:r>
                        <a:rPr lang="en-US" altLang="ko-KR" sz="1800" dirty="0" err="1" smtClean="0">
                          <a:effectLst/>
                        </a:rPr>
                        <a:t>abc</a:t>
                      </a:r>
                      <a:r>
                        <a:rPr lang="en-US" altLang="ko-KR" sz="1800" dirty="0" smtClean="0">
                          <a:effectLst/>
                        </a:rPr>
                        <a:t>”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67221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전방탐색</a:t>
            </a:r>
            <a:r>
              <a:rPr lang="en-US" altLang="ko-KR" b="1" dirty="0" smtClean="0"/>
              <a:t>(?=...)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604663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3300" b="1" dirty="0" smtClean="0"/>
              <a:t>작성된 패턴이 있어도 그 값이 제외된 후에 표시하는 패턴</a:t>
            </a:r>
            <a:endParaRPr lang="en-US" altLang="ko-KR" sz="3300" b="1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925421"/>
              </p:ext>
            </p:extLst>
          </p:nvPr>
        </p:nvGraphicFramePr>
        <p:xfrm>
          <a:off x="611560" y="3356992"/>
          <a:ext cx="7920880" cy="840094"/>
        </p:xfrm>
        <a:graphic>
          <a:graphicData uri="http://schemas.openxmlformats.org/drawingml/2006/table">
            <a:tbl>
              <a:tblPr/>
              <a:tblGrid>
                <a:gridCol w="2252015"/>
                <a:gridCol w="1924449"/>
                <a:gridCol w="3744416"/>
              </a:tblGrid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정규식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 smtClean="0">
                          <a:effectLst/>
                        </a:rPr>
                        <a:t>".+(?=</a:t>
                      </a:r>
                      <a:r>
                        <a:rPr lang="en-US" altLang="ko-KR" sz="1800" dirty="0" err="1" smtClean="0">
                          <a:effectLst/>
                        </a:rPr>
                        <a:t>abc</a:t>
                      </a:r>
                      <a:r>
                        <a:rPr lang="en-US" altLang="ko-KR" sz="1800" dirty="0" smtClean="0">
                          <a:effectLst/>
                        </a:rPr>
                        <a:t>)", 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 smtClean="0">
                          <a:effectLst/>
                        </a:rPr>
                        <a:t>"</a:t>
                      </a:r>
                      <a:r>
                        <a:rPr lang="en-US" altLang="ko-KR" sz="1800" dirty="0" err="1" smtClean="0">
                          <a:effectLst/>
                        </a:rPr>
                        <a:t>vvvabc</a:t>
                      </a:r>
                      <a:r>
                        <a:rPr lang="en-US" altLang="ko-KR" sz="1800" dirty="0" smtClean="0">
                          <a:effectLst/>
                        </a:rPr>
                        <a:t>"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 err="1" smtClean="0">
                          <a:effectLst/>
                        </a:rPr>
                        <a:t>vvv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09530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부정형전방탐색</a:t>
            </a:r>
            <a:r>
              <a:rPr lang="en-US" altLang="ko-KR" b="1" dirty="0" smtClean="0"/>
              <a:t>(?!...)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6046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 smtClean="0"/>
              <a:t>전방탐색은 일치한 것을 탐색하지 부정형은 일치하지 않는 것을 탐색함</a:t>
            </a:r>
            <a:endParaRPr lang="en-US" altLang="ko-KR" sz="16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703246"/>
              </p:ext>
            </p:extLst>
          </p:nvPr>
        </p:nvGraphicFramePr>
        <p:xfrm>
          <a:off x="611560" y="3356992"/>
          <a:ext cx="7920880" cy="840094"/>
        </p:xfrm>
        <a:graphic>
          <a:graphicData uri="http://schemas.openxmlformats.org/drawingml/2006/table">
            <a:tbl>
              <a:tblPr/>
              <a:tblGrid>
                <a:gridCol w="2252015"/>
                <a:gridCol w="1924449"/>
                <a:gridCol w="3744416"/>
              </a:tblGrid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정규식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800" dirty="0" smtClean="0">
                          <a:effectLst/>
                        </a:rPr>
                        <a:t>".+(?!</a:t>
                      </a:r>
                      <a:r>
                        <a:rPr lang="en-US" altLang="ko-KR" sz="1800" dirty="0" err="1" smtClean="0">
                          <a:effectLst/>
                        </a:rPr>
                        <a:t>abc</a:t>
                      </a:r>
                      <a:r>
                        <a:rPr lang="en-US" altLang="ko-KR" sz="1800" dirty="0" smtClean="0">
                          <a:effectLst/>
                        </a:rPr>
                        <a:t>)"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smtClean="0">
                          <a:effectLst/>
                        </a:rPr>
                        <a:t>"xxx"</a:t>
                      </a:r>
                      <a:endParaRPr 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 smtClean="0">
                          <a:effectLst/>
                        </a:rPr>
                        <a:t>"xxx"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53436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후방탐색</a:t>
            </a:r>
            <a:r>
              <a:rPr lang="en-US" altLang="ko-KR" b="1" dirty="0"/>
              <a:t>(?&lt;=...)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60466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b="1" dirty="0" smtClean="0"/>
              <a:t>자기 패턴을 검색 후에 자신을 빼고 뒤에 일치하는 것을 표시</a:t>
            </a:r>
            <a:endParaRPr lang="en-US" altLang="ko-KR" sz="2800" b="1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2800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958228"/>
              </p:ext>
            </p:extLst>
          </p:nvPr>
        </p:nvGraphicFramePr>
        <p:xfrm>
          <a:off x="611560" y="3356992"/>
          <a:ext cx="7920880" cy="840094"/>
        </p:xfrm>
        <a:graphic>
          <a:graphicData uri="http://schemas.openxmlformats.org/drawingml/2006/table">
            <a:tbl>
              <a:tblPr/>
              <a:tblGrid>
                <a:gridCol w="2252015"/>
                <a:gridCol w="1924449"/>
                <a:gridCol w="3744416"/>
              </a:tblGrid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정규식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 smtClean="0">
                          <a:effectLst/>
                        </a:rPr>
                        <a:t>"(?&lt;=</a:t>
                      </a:r>
                      <a:r>
                        <a:rPr lang="en-US" altLang="ko-KR" sz="1800" dirty="0" err="1" smtClean="0">
                          <a:effectLst/>
                        </a:rPr>
                        <a:t>abc</a:t>
                      </a:r>
                      <a:r>
                        <a:rPr lang="en-US" altLang="ko-KR" sz="1800" dirty="0" smtClean="0">
                          <a:effectLst/>
                        </a:rPr>
                        <a:t>).+", 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 smtClean="0">
                          <a:effectLst/>
                        </a:rPr>
                        <a:t>"</a:t>
                      </a:r>
                      <a:r>
                        <a:rPr lang="en-US" altLang="ko-KR" sz="1800" dirty="0" err="1" smtClean="0">
                          <a:effectLst/>
                        </a:rPr>
                        <a:t>vvvabcxxx</a:t>
                      </a:r>
                      <a:r>
                        <a:rPr lang="en-US" altLang="ko-KR" sz="1800" dirty="0" smtClean="0">
                          <a:effectLst/>
                        </a:rPr>
                        <a:t>"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 smtClean="0">
                          <a:effectLst/>
                        </a:rPr>
                        <a:t>xxx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13701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부정형후방탐색</a:t>
            </a:r>
            <a:r>
              <a:rPr lang="en-US" altLang="ko-KR" b="1" dirty="0" smtClean="0"/>
              <a:t>(?&lt;!...)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6046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( ) </a:t>
            </a:r>
            <a:r>
              <a:rPr lang="ko-KR" altLang="en-US" sz="1800" dirty="0" smtClean="0"/>
              <a:t>내에 정규 </a:t>
            </a:r>
            <a:r>
              <a:rPr lang="ko-KR" altLang="en-US" sz="1800" dirty="0" err="1" smtClean="0"/>
              <a:t>표현식을</a:t>
            </a:r>
            <a:r>
              <a:rPr lang="ko-KR" altLang="en-US" sz="1800" dirty="0" smtClean="0"/>
              <a:t> 정의하고 특정 단어나 특정 그룹을 표시</a:t>
            </a:r>
            <a:endParaRPr lang="en-US" altLang="ko-KR" sz="16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01642"/>
              </p:ext>
            </p:extLst>
          </p:nvPr>
        </p:nvGraphicFramePr>
        <p:xfrm>
          <a:off x="611560" y="3356992"/>
          <a:ext cx="7920880" cy="840094"/>
        </p:xfrm>
        <a:graphic>
          <a:graphicData uri="http://schemas.openxmlformats.org/drawingml/2006/table">
            <a:tbl>
              <a:tblPr/>
              <a:tblGrid>
                <a:gridCol w="2252015"/>
                <a:gridCol w="1924449"/>
                <a:gridCol w="3744416"/>
              </a:tblGrid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정규식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 smtClean="0">
                          <a:effectLst/>
                        </a:rPr>
                        <a:t>"([</a:t>
                      </a:r>
                      <a:r>
                        <a:rPr lang="en-US" altLang="ko-KR" sz="1800" dirty="0" err="1" smtClean="0">
                          <a:effectLst/>
                        </a:rPr>
                        <a:t>abc</a:t>
                      </a:r>
                      <a:r>
                        <a:rPr lang="en-US" altLang="ko-KR" sz="1800" dirty="0" smtClean="0">
                          <a:effectLst/>
                        </a:rPr>
                        <a:t>]).+([</a:t>
                      </a:r>
                      <a:r>
                        <a:rPr lang="en-US" altLang="ko-KR" sz="1800" dirty="0" err="1" smtClean="0">
                          <a:effectLst/>
                        </a:rPr>
                        <a:t>def</a:t>
                      </a:r>
                      <a:r>
                        <a:rPr lang="en-US" altLang="ko-KR" sz="1800" dirty="0" smtClean="0">
                          <a:effectLst/>
                        </a:rPr>
                        <a:t>])"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effectLst/>
                        </a:rPr>
                        <a:t>"b===d==c"</a:t>
                      </a:r>
                      <a:endParaRPr 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 smtClean="0">
                          <a:effectLst/>
                        </a:rPr>
                        <a:t>b,</a:t>
                      </a:r>
                      <a:r>
                        <a:rPr lang="en-US" altLang="ko-KR" sz="1800" baseline="0" dirty="0" smtClean="0">
                          <a:effectLst/>
                        </a:rPr>
                        <a:t> d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97682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(?(</a:t>
            </a:r>
            <a:r>
              <a:rPr lang="en-US" altLang="ko-KR" b="1" dirty="0" smtClean="0"/>
              <a:t>id/name)yes…|no…)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선행 패턴에 대해 추가패턴을 표시하고 실제 성공과 실패에 대한 추가적인 처리를 하는 패턴</a:t>
            </a:r>
            <a:endParaRPr lang="en-US" altLang="ko-KR" sz="28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err="1" smtClean="0"/>
              <a:t>Nopattern</a:t>
            </a:r>
            <a:r>
              <a:rPr lang="ko-KR" altLang="en-US" sz="2800" dirty="0" smtClean="0"/>
              <a:t>은 있으나 없으면 </a:t>
            </a:r>
            <a:r>
              <a:rPr lang="ko-KR" altLang="en-US" sz="2800" dirty="0" err="1" smtClean="0"/>
              <a:t>매핑이</a:t>
            </a:r>
            <a:r>
              <a:rPr lang="ko-KR" altLang="en-US" sz="2800" dirty="0" smtClean="0"/>
              <a:t> 안되므로 생략해도 됨</a:t>
            </a:r>
            <a:endParaRPr lang="en-US" altLang="ko-KR" sz="2800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 </a:t>
            </a:r>
            <a:endParaRPr lang="en-US" altLang="ko-KR" sz="28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968741"/>
              </p:ext>
            </p:extLst>
          </p:nvPr>
        </p:nvGraphicFramePr>
        <p:xfrm>
          <a:off x="539552" y="4509120"/>
          <a:ext cx="7920880" cy="840094"/>
        </p:xfrm>
        <a:graphic>
          <a:graphicData uri="http://schemas.openxmlformats.org/drawingml/2006/table">
            <a:tbl>
              <a:tblPr/>
              <a:tblGrid>
                <a:gridCol w="2252015"/>
                <a:gridCol w="1924449"/>
                <a:gridCol w="3744416"/>
              </a:tblGrid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정규식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 smtClean="0">
                          <a:effectLst/>
                        </a:rPr>
                        <a:t>'(a)(?(1)</a:t>
                      </a:r>
                      <a:r>
                        <a:rPr lang="en-US" altLang="ko-KR" sz="1800" dirty="0" err="1" smtClean="0">
                          <a:effectLst/>
                        </a:rPr>
                        <a:t>b|c</a:t>
                      </a:r>
                      <a:r>
                        <a:rPr lang="en-US" altLang="ko-KR" sz="1800" dirty="0" smtClean="0">
                          <a:effectLst/>
                        </a:rPr>
                        <a:t>)'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effectLst/>
                        </a:rPr>
                        <a:t>'ab'</a:t>
                      </a:r>
                      <a:endParaRPr 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 smtClean="0">
                          <a:effectLst/>
                        </a:rPr>
                        <a:t>'b'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329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URL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site </a:t>
            </a:r>
            <a:r>
              <a:rPr lang="en-US" altLang="ko-KR" dirty="0" smtClean="0"/>
              <a:t>open </a:t>
            </a:r>
            <a:r>
              <a:rPr lang="ko-KR" altLang="en-US" dirty="0" smtClean="0"/>
              <a:t>하기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err="1" smtClean="0"/>
              <a:t>request.urlopen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웹사이트의 기본 정보를 가져옴</a:t>
            </a:r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395" y="3212976"/>
            <a:ext cx="57340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05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패턴변경자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85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Grouping(?</a:t>
            </a:r>
            <a:r>
              <a:rPr lang="en-US" altLang="ko-KR" b="1" dirty="0" err="1"/>
              <a:t>iLmsux</a:t>
            </a:r>
            <a:r>
              <a:rPr lang="en-US" altLang="ko-KR" b="1" dirty="0"/>
              <a:t>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08719"/>
          </a:xfrm>
        </p:spPr>
        <p:txBody>
          <a:bodyPr>
            <a:normAutofit/>
          </a:bodyPr>
          <a:lstStyle/>
          <a:p>
            <a:pPr marL="0" indent="0" fontAlgn="t">
              <a:buNone/>
            </a:pPr>
            <a:r>
              <a:rPr lang="ko-KR" altLang="en-US" sz="2800" dirty="0" smtClean="0"/>
              <a:t>패턴 처리시 실제 작동하는 패턴의 플래그에 따른 지시에 따라 실행 </a:t>
            </a:r>
            <a:endParaRPr lang="en-US" altLang="ko-KR" sz="2800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322864"/>
              </p:ext>
            </p:extLst>
          </p:nvPr>
        </p:nvGraphicFramePr>
        <p:xfrm>
          <a:off x="827584" y="2852936"/>
          <a:ext cx="7416824" cy="1402080"/>
        </p:xfrm>
        <a:graphic>
          <a:graphicData uri="http://schemas.openxmlformats.org/drawingml/2006/table">
            <a:tbl>
              <a:tblPr/>
              <a:tblGrid>
                <a:gridCol w="1841926"/>
                <a:gridCol w="5574898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(?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iLmsux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err="1" smtClean="0">
                          <a:effectLst/>
                        </a:rPr>
                        <a:t>re.I</a:t>
                      </a:r>
                      <a:r>
                        <a:rPr lang="en-US" sz="1200" dirty="0" smtClean="0">
                          <a:effectLst/>
                        </a:rPr>
                        <a:t> (ignore case), </a:t>
                      </a:r>
                      <a:r>
                        <a:rPr lang="en-US" sz="1200" dirty="0" err="1" smtClean="0">
                          <a:effectLst/>
                        </a:rPr>
                        <a:t>re.L</a:t>
                      </a:r>
                      <a:r>
                        <a:rPr lang="en-US" sz="1200" dirty="0" smtClean="0">
                          <a:effectLst/>
                        </a:rPr>
                        <a:t> (locale dependent), </a:t>
                      </a:r>
                      <a:r>
                        <a:rPr lang="en-US" sz="1200" dirty="0" err="1" smtClean="0">
                          <a:effectLst/>
                        </a:rPr>
                        <a:t>re.M</a:t>
                      </a:r>
                      <a:r>
                        <a:rPr lang="en-US" sz="1200" dirty="0" smtClean="0">
                          <a:effectLst/>
                        </a:rPr>
                        <a:t> (multi-line), </a:t>
                      </a:r>
                      <a:r>
                        <a:rPr lang="en-US" sz="1200" dirty="0" err="1" smtClean="0">
                          <a:effectLst/>
                        </a:rPr>
                        <a:t>re.S</a:t>
                      </a:r>
                      <a:r>
                        <a:rPr lang="en-US" sz="1200" dirty="0" smtClean="0">
                          <a:effectLst/>
                        </a:rPr>
                        <a:t> (dot matches all), </a:t>
                      </a:r>
                      <a:r>
                        <a:rPr lang="en-US" sz="1200" dirty="0" err="1" smtClean="0">
                          <a:effectLst/>
                        </a:rPr>
                        <a:t>re.U</a:t>
                      </a:r>
                      <a:r>
                        <a:rPr lang="en-US" sz="1200" dirty="0" smtClean="0">
                          <a:effectLst/>
                        </a:rPr>
                        <a:t> (Unicode dependent), and </a:t>
                      </a:r>
                      <a:r>
                        <a:rPr lang="en-US" sz="1200" dirty="0" err="1" smtClean="0">
                          <a:effectLst/>
                        </a:rPr>
                        <a:t>re.X</a:t>
                      </a:r>
                      <a:r>
                        <a:rPr lang="en-US" sz="1200" dirty="0" smtClean="0">
                          <a:effectLst/>
                        </a:rPr>
                        <a:t> (verbose)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(?</a:t>
                      </a:r>
                      <a:r>
                        <a:rPr lang="en-US" sz="1200" dirty="0" err="1">
                          <a:effectLst/>
                        </a:rPr>
                        <a:t>imx</a:t>
                      </a:r>
                      <a:r>
                        <a:rPr lang="en-US" sz="1200" dirty="0">
                          <a:effectLst/>
                        </a:rPr>
                        <a:t>: re)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Temporarily toggles on </a:t>
                      </a: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dirty="0">
                          <a:effectLst/>
                        </a:rPr>
                        <a:t>, m, or x options within parentheses.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(?-imx: re)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Temporarily toggles off </a:t>
                      </a: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dirty="0">
                          <a:effectLst/>
                        </a:rPr>
                        <a:t>, m, or x options within parentheses.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49592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/>
              <a:t>패턴변경자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-1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478112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800" dirty="0" err="1"/>
              <a:t>i</a:t>
            </a:r>
            <a:r>
              <a:rPr lang="en-US" altLang="ko-KR" sz="1800" dirty="0"/>
              <a:t> : </a:t>
            </a:r>
            <a:r>
              <a:rPr lang="ko-KR" altLang="en-US" sz="1800" dirty="0"/>
              <a:t>패턴을 대소문자 구분 없이 검사한다</a:t>
            </a:r>
            <a:r>
              <a:rPr lang="en-US" altLang="ko-KR" sz="1800" dirty="0"/>
              <a:t>. </a:t>
            </a:r>
            <a:r>
              <a:rPr lang="ko-KR" altLang="en-US" sz="1800" dirty="0"/>
              <a:t>이 변경자를 사용할 경우 </a:t>
            </a:r>
            <a:r>
              <a:rPr lang="en-US" altLang="ko-KR" sz="1800" dirty="0"/>
              <a:t>[a-z]</a:t>
            </a:r>
            <a:r>
              <a:rPr lang="ko-KR" altLang="en-US" sz="1800" dirty="0"/>
              <a:t>로만 검사해도 자동으로 </a:t>
            </a:r>
            <a:r>
              <a:rPr lang="en-US" altLang="ko-KR" sz="1800" dirty="0"/>
              <a:t>[a-</a:t>
            </a:r>
            <a:r>
              <a:rPr lang="en-US" altLang="ko-KR" sz="1800" dirty="0" err="1"/>
              <a:t>zA</a:t>
            </a:r>
            <a:r>
              <a:rPr lang="en-US" altLang="ko-KR" sz="1800" dirty="0"/>
              <a:t>-Z]</a:t>
            </a:r>
            <a:r>
              <a:rPr lang="ko-KR" altLang="en-US" sz="1800" dirty="0"/>
              <a:t>와 같은 기능을 하게 된다</a:t>
            </a:r>
            <a:r>
              <a:rPr lang="en-US" altLang="ko-KR" sz="1800" dirty="0"/>
              <a:t>. </a:t>
            </a:r>
            <a:r>
              <a:rPr lang="ko-KR" altLang="en-US" sz="1800" dirty="0"/>
              <a:t>가장 많이 쓰이는 패턴</a:t>
            </a:r>
            <a:r>
              <a:rPr lang="en-US" altLang="ko-KR" sz="1800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800" dirty="0"/>
              <a:t>s : </a:t>
            </a:r>
            <a:r>
              <a:rPr lang="ko-KR" altLang="en-US" sz="1800" dirty="0"/>
              <a:t>임의의 한 문자를 가리키는 </a:t>
            </a:r>
            <a:r>
              <a:rPr lang="en-US" altLang="ko-KR" sz="1800" dirty="0"/>
              <a:t>. </a:t>
            </a:r>
            <a:r>
              <a:rPr lang="ko-KR" altLang="en-US" sz="1800" dirty="0"/>
              <a:t>메타 문자에 </a:t>
            </a:r>
            <a:r>
              <a:rPr lang="ko-KR" altLang="en-US" sz="1800" dirty="0" err="1"/>
              <a:t>개행</a:t>
            </a:r>
            <a:r>
              <a:rPr lang="ko-KR" altLang="en-US" sz="1800" dirty="0"/>
              <a:t> 문자</a:t>
            </a:r>
            <a:r>
              <a:rPr lang="en-US" altLang="ko-KR" sz="1800" dirty="0"/>
              <a:t>(\n)</a:t>
            </a:r>
            <a:r>
              <a:rPr lang="ko-KR" altLang="en-US" sz="1800" dirty="0"/>
              <a:t>도 포함시키도록 한다</a:t>
            </a:r>
            <a:r>
              <a:rPr lang="en-US" altLang="ko-KR" sz="1800" dirty="0"/>
              <a:t>. </a:t>
            </a:r>
            <a:r>
              <a:rPr lang="ko-KR" altLang="en-US" sz="1800" dirty="0"/>
              <a:t>이 변경자를 사용하면 </a:t>
            </a:r>
            <a:r>
              <a:rPr lang="en-US" altLang="ko-KR" sz="1800" dirty="0"/>
              <a:t>.</a:t>
            </a:r>
            <a:r>
              <a:rPr lang="ko-KR" altLang="en-US" sz="1800" dirty="0"/>
              <a:t>이 </a:t>
            </a:r>
            <a:r>
              <a:rPr lang="ko-KR" altLang="en-US" sz="1800" dirty="0" err="1"/>
              <a:t>줄바꿈도</a:t>
            </a:r>
            <a:r>
              <a:rPr lang="ko-KR" altLang="en-US" sz="1800" dirty="0"/>
              <a:t> 임의의 한 문자로 취급하여 찾는다</a:t>
            </a:r>
            <a:r>
              <a:rPr lang="en-US" altLang="ko-KR" sz="1800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800" dirty="0"/>
              <a:t>m : </a:t>
            </a:r>
            <a:r>
              <a:rPr lang="ko-KR" altLang="en-US" sz="1800" dirty="0"/>
              <a:t>주어진 문자열에 </a:t>
            </a:r>
            <a:r>
              <a:rPr lang="ko-KR" altLang="en-US" sz="1800" dirty="0" err="1"/>
              <a:t>줄바꿈이</a:t>
            </a:r>
            <a:r>
              <a:rPr lang="ko-KR" altLang="en-US" sz="1800" dirty="0"/>
              <a:t> 있을 경우</a:t>
            </a:r>
            <a:r>
              <a:rPr lang="en-US" altLang="ko-KR" sz="1800" dirty="0"/>
              <a:t>, </a:t>
            </a:r>
            <a:r>
              <a:rPr lang="ko-KR" altLang="en-US" sz="1800" dirty="0"/>
              <a:t>여러 줄로 취급하여 검사한다</a:t>
            </a:r>
            <a:r>
              <a:rPr lang="en-US" altLang="ko-KR" sz="1800" dirty="0"/>
              <a:t>. (</a:t>
            </a:r>
            <a:r>
              <a:rPr lang="ko-KR" altLang="en-US" sz="1800" dirty="0" err="1"/>
              <a:t>줄바꿈이</a:t>
            </a:r>
            <a:r>
              <a:rPr lang="ko-KR" altLang="en-US" sz="1800" dirty="0"/>
              <a:t> 없다면 써도 의미가 없다</a:t>
            </a:r>
            <a:r>
              <a:rPr lang="en-US" altLang="ko-KR" sz="1800" dirty="0"/>
              <a:t>.) </a:t>
            </a:r>
            <a:r>
              <a:rPr lang="ko-KR" altLang="en-US" sz="1800" dirty="0"/>
              <a:t>원래 </a:t>
            </a:r>
            <a:r>
              <a:rPr lang="ko-KR" altLang="en-US" sz="1800" dirty="0" err="1"/>
              <a:t>정규표현식을</a:t>
            </a:r>
            <a:r>
              <a:rPr lang="ko-KR" altLang="en-US" sz="1800" dirty="0"/>
              <a:t> 쓸 때 </a:t>
            </a:r>
            <a:r>
              <a:rPr lang="ko-KR" altLang="en-US" sz="1800" dirty="0" err="1"/>
              <a:t>줄바꿈은</a:t>
            </a:r>
            <a:r>
              <a:rPr lang="ko-KR" altLang="en-US" sz="1800" dirty="0"/>
              <a:t> 무시되는데</a:t>
            </a:r>
            <a:r>
              <a:rPr lang="en-US" altLang="ko-KR" sz="1800" dirty="0"/>
              <a:t>, </a:t>
            </a:r>
            <a:r>
              <a:rPr lang="ko-KR" altLang="en-US" sz="1800" dirty="0"/>
              <a:t>이걸 사용하면 </a:t>
            </a:r>
            <a:r>
              <a:rPr lang="ko-KR" altLang="en-US" sz="1800" dirty="0" err="1"/>
              <a:t>줄바꿈을</a:t>
            </a:r>
            <a:r>
              <a:rPr lang="ko-KR" altLang="en-US" sz="1800" dirty="0"/>
              <a:t> 적용해서 검사한다</a:t>
            </a:r>
            <a:r>
              <a:rPr lang="en-US" altLang="ko-KR" sz="1800" dirty="0"/>
              <a:t>. </a:t>
            </a:r>
            <a:r>
              <a:rPr lang="ko-KR" altLang="en-US" sz="1800" dirty="0"/>
              <a:t>그리고 </a:t>
            </a:r>
            <a:r>
              <a:rPr lang="en-US" altLang="ko-KR" sz="1800" dirty="0"/>
              <a:t>^</a:t>
            </a:r>
            <a:r>
              <a:rPr lang="ko-KR" altLang="en-US" sz="1800" dirty="0"/>
              <a:t>은 한 줄의 시작</a:t>
            </a:r>
            <a:r>
              <a:rPr lang="en-US" altLang="ko-KR" sz="1800" dirty="0"/>
              <a:t>, $</a:t>
            </a:r>
            <a:r>
              <a:rPr lang="ko-KR" altLang="en-US" sz="1800" dirty="0"/>
              <a:t>는 한 줄의 끝으로 의미가 달라진다</a:t>
            </a:r>
            <a:r>
              <a:rPr lang="en-US" altLang="ko-KR" sz="1800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800" dirty="0"/>
              <a:t>x : </a:t>
            </a:r>
            <a:r>
              <a:rPr lang="ko-KR" altLang="en-US" sz="1800" dirty="0"/>
              <a:t>공백 문자를 찾지 않고 무시해 버린다</a:t>
            </a:r>
            <a:r>
              <a:rPr lang="en-US" altLang="ko-KR" sz="1800" dirty="0"/>
              <a:t>. </a:t>
            </a:r>
            <a:r>
              <a:rPr lang="ko-KR" altLang="en-US" sz="1800" dirty="0"/>
              <a:t>단</a:t>
            </a:r>
            <a:r>
              <a:rPr lang="en-US" altLang="ko-KR" sz="1800" dirty="0"/>
              <a:t>, </a:t>
            </a:r>
            <a:r>
              <a:rPr lang="ko-KR" altLang="en-US" sz="1800" dirty="0"/>
              <a:t>이스케이프</a:t>
            </a:r>
            <a:r>
              <a:rPr lang="en-US" altLang="ko-KR" sz="1800" dirty="0"/>
              <a:t>(</a:t>
            </a:r>
            <a:r>
              <a:rPr lang="ko-KR" altLang="en-US" sz="1800" dirty="0" err="1"/>
              <a:t>역슬래쉬하고</a:t>
            </a:r>
            <a:r>
              <a:rPr lang="ko-KR" altLang="en-US" sz="1800" dirty="0"/>
              <a:t> 같이 쓸 경우</a:t>
            </a:r>
            <a:r>
              <a:rPr lang="en-US" altLang="ko-KR" sz="1800" dirty="0"/>
              <a:t>)</a:t>
            </a:r>
            <a:r>
              <a:rPr lang="ko-KR" altLang="en-US" sz="1800" dirty="0"/>
              <a:t>하거나 문자 클래스 안에 있을 경우에는 이걸 써도 공백을 찾는다</a:t>
            </a:r>
            <a:r>
              <a:rPr lang="en-US" altLang="ko-KR" sz="1800" dirty="0" smtClean="0"/>
              <a:t>.</a:t>
            </a:r>
          </a:p>
          <a:p>
            <a:pPr>
              <a:lnSpc>
                <a:spcPct val="110000"/>
              </a:lnSpc>
            </a:pPr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09152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/>
              <a:t>패턴변경자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-2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478112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800" dirty="0" smtClean="0"/>
              <a:t>l : </a:t>
            </a:r>
            <a:r>
              <a:rPr lang="ko-KR" altLang="en-US" sz="1800" dirty="0" smtClean="0"/>
              <a:t>지역에 대한 처리 기준을 따름</a:t>
            </a:r>
            <a:r>
              <a:rPr lang="en-US" altLang="ko-KR" sz="1800" dirty="0" err="1"/>
              <a:t>re.LOCALEMake</a:t>
            </a:r>
            <a:r>
              <a:rPr lang="en-US" altLang="ko-KR" sz="1800" dirty="0"/>
              <a:t> \w, \W, \b, \B, \s and \S dependent on the current locale.</a:t>
            </a:r>
          </a:p>
          <a:p>
            <a:pPr>
              <a:lnSpc>
                <a:spcPct val="110000"/>
              </a:lnSpc>
            </a:pPr>
            <a:r>
              <a:rPr lang="en-US" altLang="ko-KR" sz="1800" dirty="0"/>
              <a:t>u</a:t>
            </a:r>
            <a:r>
              <a:rPr lang="en-US" altLang="ko-KR" sz="1800" dirty="0" smtClean="0"/>
              <a:t> : </a:t>
            </a:r>
            <a:r>
              <a:rPr lang="en-US" altLang="ko-KR" sz="1800" dirty="0" err="1"/>
              <a:t>unicode</a:t>
            </a:r>
            <a:r>
              <a:rPr lang="en-US" altLang="ko-KR" sz="1800" dirty="0"/>
              <a:t> </a:t>
            </a:r>
            <a:r>
              <a:rPr lang="ko-KR" altLang="en-US" sz="1800" dirty="0"/>
              <a:t>처리</a:t>
            </a:r>
            <a:endParaRPr lang="en-US" altLang="ko-KR" sz="18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800" dirty="0"/>
              <a:t>     </a:t>
            </a:r>
            <a:r>
              <a:rPr lang="en-US" altLang="ko-KR" sz="1800" dirty="0" err="1"/>
              <a:t>re.Ure.UNICODEMake</a:t>
            </a:r>
            <a:r>
              <a:rPr lang="en-US" altLang="ko-KR" sz="1800" dirty="0"/>
              <a:t> \w, \W, \b, \B, \d, \D, \s and \S dependent on the Unicode character properties database.</a:t>
            </a:r>
          </a:p>
          <a:p>
            <a:pPr>
              <a:lnSpc>
                <a:spcPct val="110000"/>
              </a:lnSpc>
            </a:pPr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72252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2852936"/>
            <a:ext cx="6477000" cy="301446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Re </a:t>
            </a:r>
            <a:br>
              <a:rPr lang="en-US" altLang="ko-KR" sz="6000" dirty="0" smtClean="0"/>
            </a:br>
            <a:r>
              <a:rPr lang="en-US" altLang="ko-KR" sz="6000" dirty="0" smtClean="0"/>
              <a:t>Module</a:t>
            </a:r>
            <a:br>
              <a:rPr lang="en-US" altLang="ko-KR" sz="6000" dirty="0" smtClean="0"/>
            </a:br>
            <a:r>
              <a:rPr lang="ko-KR" altLang="en-US" sz="6000" dirty="0" smtClean="0"/>
              <a:t>처리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2998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정규식  함수 방식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73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정규식 정의 및 실행  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/>
              <a:t> </a:t>
            </a:r>
            <a:r>
              <a:rPr lang="en-US" altLang="ko-KR" sz="1800" dirty="0"/>
              <a:t>re </a:t>
            </a:r>
            <a:r>
              <a:rPr lang="ko-KR" altLang="en-US" sz="1800" dirty="0"/>
              <a:t>모듈은 </a:t>
            </a:r>
            <a:r>
              <a:rPr lang="ko-KR" altLang="en-US" sz="1800" dirty="0" err="1"/>
              <a:t>파이썬이</a:t>
            </a:r>
            <a:r>
              <a:rPr lang="ko-KR" altLang="en-US" sz="1800" dirty="0"/>
              <a:t> 설치될 때 자동으로 설치되는 기본 </a:t>
            </a:r>
            <a:r>
              <a:rPr lang="ko-KR" altLang="en-US" sz="1800" dirty="0" smtClean="0"/>
              <a:t>라이브러리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 </a:t>
            </a:r>
            <a:r>
              <a:rPr lang="en-US" altLang="ko-KR" sz="1600" dirty="0"/>
              <a:t>p = </a:t>
            </a:r>
            <a:r>
              <a:rPr lang="en-US" altLang="ko-KR" sz="1600" dirty="0" err="1"/>
              <a:t>re.compile</a:t>
            </a:r>
            <a:r>
              <a:rPr lang="en-US" altLang="ko-KR" sz="1600" dirty="0"/>
              <a:t>('ab*', </a:t>
            </a:r>
            <a:r>
              <a:rPr lang="en-US" altLang="ko-KR" sz="1600" dirty="0" err="1"/>
              <a:t>re.IGNORECASE</a:t>
            </a:r>
            <a:r>
              <a:rPr lang="en-US" altLang="ko-KR" sz="1600" dirty="0" smtClean="0"/>
              <a:t>) : </a:t>
            </a:r>
            <a:r>
              <a:rPr lang="en-US" altLang="ko-KR" sz="1800" dirty="0" err="1" smtClean="0"/>
              <a:t>re.IGNORECASE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옵션이 의미하는 것은 대소문자를 구분하지 </a:t>
            </a:r>
            <a:r>
              <a:rPr lang="ko-KR" altLang="en-US" sz="1800" dirty="0" smtClean="0"/>
              <a:t>않</a:t>
            </a:r>
            <a:r>
              <a:rPr lang="ko-KR" altLang="en-US" sz="1800" dirty="0"/>
              <a:t>음</a:t>
            </a:r>
            <a:endParaRPr lang="en-US" altLang="ko-KR" sz="1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755576" y="2924944"/>
            <a:ext cx="3888432" cy="151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r>
              <a:rPr lang="en-US" altLang="ko-KR" sz="1200" dirty="0" smtClean="0">
                <a:solidFill>
                  <a:schemeClr val="tx1"/>
                </a:solidFill>
              </a:rPr>
              <a:t>import</a:t>
            </a:r>
            <a:r>
              <a:rPr lang="ko-KR" altLang="en-US" sz="1200" dirty="0" smtClean="0">
                <a:solidFill>
                  <a:schemeClr val="tx1"/>
                </a:solidFill>
              </a:rPr>
              <a:t>  </a:t>
            </a:r>
            <a:r>
              <a:rPr lang="en-US" altLang="ko-KR" sz="1200" dirty="0" smtClean="0">
                <a:solidFill>
                  <a:schemeClr val="tx1"/>
                </a:solidFill>
              </a:rPr>
              <a:t>re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&gt;&gt;&gt; mat </a:t>
            </a:r>
            <a:r>
              <a:rPr lang="en-US" altLang="ko-KR" sz="1200" dirty="0">
                <a:solidFill>
                  <a:schemeClr val="tx1"/>
                </a:solidFill>
              </a:rPr>
              <a:t>= </a:t>
            </a:r>
            <a:r>
              <a:rPr lang="en-US" altLang="ko-KR" sz="1200" dirty="0" err="1">
                <a:solidFill>
                  <a:schemeClr val="tx1"/>
                </a:solidFill>
              </a:rPr>
              <a:t>re.compile</a:t>
            </a:r>
            <a:r>
              <a:rPr lang="en-US" altLang="ko-KR" sz="1200" dirty="0">
                <a:solidFill>
                  <a:schemeClr val="tx1"/>
                </a:solidFill>
              </a:rPr>
              <a:t>("[a-z</a:t>
            </a:r>
            <a:r>
              <a:rPr lang="en-US" altLang="ko-KR" sz="1200" dirty="0" smtClean="0">
                <a:solidFill>
                  <a:schemeClr val="tx1"/>
                </a:solidFill>
              </a:rPr>
              <a:t>]+")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mat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&lt;_</a:t>
            </a:r>
            <a:r>
              <a:rPr lang="en-US" altLang="ko-KR" sz="1200" dirty="0" err="1">
                <a:solidFill>
                  <a:schemeClr val="tx1"/>
                </a:solidFill>
              </a:rPr>
              <a:t>sre.SRE_Pattern</a:t>
            </a:r>
            <a:r>
              <a:rPr lang="en-US" altLang="ko-KR" sz="1200" dirty="0">
                <a:solidFill>
                  <a:schemeClr val="tx1"/>
                </a:solidFill>
              </a:rPr>
              <a:t> object at 0x063D2C60&gt;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</a:p>
          <a:p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7328" y="4941168"/>
            <a:ext cx="3888432" cy="151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&gt;&gt;&gt; m = </a:t>
            </a:r>
            <a:r>
              <a:rPr lang="en-US" altLang="ko-KR" sz="1200" dirty="0" err="1">
                <a:solidFill>
                  <a:schemeClr val="tx1"/>
                </a:solidFill>
              </a:rPr>
              <a:t>re.match</a:t>
            </a:r>
            <a:r>
              <a:rPr lang="en-US" altLang="ko-KR" sz="1200" dirty="0">
                <a:solidFill>
                  <a:schemeClr val="tx1"/>
                </a:solidFill>
              </a:rPr>
              <a:t>('[a-z]+', "python")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r>
              <a:rPr lang="en-US" altLang="ko-KR" sz="1200" dirty="0" err="1">
                <a:solidFill>
                  <a:schemeClr val="tx1"/>
                </a:solidFill>
              </a:rPr>
              <a:t>m.group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'python'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mo2 = </a:t>
            </a:r>
            <a:r>
              <a:rPr lang="en-US" altLang="ko-KR" sz="1200" dirty="0" err="1">
                <a:solidFill>
                  <a:schemeClr val="tx1"/>
                </a:solidFill>
              </a:rPr>
              <a:t>re.match</a:t>
            </a:r>
            <a:r>
              <a:rPr lang="en-US" altLang="ko-KR" sz="1200" dirty="0">
                <a:solidFill>
                  <a:schemeClr val="tx1"/>
                </a:solidFill>
              </a:rPr>
              <a:t>("[a-z]+","</a:t>
            </a:r>
            <a:r>
              <a:rPr lang="en-US" altLang="ko-KR" sz="1200" dirty="0" err="1">
                <a:solidFill>
                  <a:schemeClr val="tx1"/>
                </a:solidFill>
              </a:rPr>
              <a:t>abc</a:t>
            </a:r>
            <a:r>
              <a:rPr lang="en-US" altLang="ko-KR" sz="1200" dirty="0">
                <a:solidFill>
                  <a:schemeClr val="tx1"/>
                </a:solidFill>
              </a:rPr>
              <a:t>")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mo2.group()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'</a:t>
            </a:r>
            <a:r>
              <a:rPr lang="en-US" altLang="ko-KR" sz="1200" dirty="0" err="1">
                <a:solidFill>
                  <a:schemeClr val="tx1"/>
                </a:solidFill>
              </a:rPr>
              <a:t>abc</a:t>
            </a:r>
            <a:r>
              <a:rPr lang="en-US" altLang="ko-KR" sz="1200" dirty="0">
                <a:solidFill>
                  <a:schemeClr val="tx1"/>
                </a:solidFill>
              </a:rPr>
              <a:t>'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5520" y="3140968"/>
            <a:ext cx="3124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Comile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함수를 사용하여 실행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04048" y="5302078"/>
            <a:ext cx="31248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함수를 이용한 모듈 </a:t>
            </a:r>
            <a:r>
              <a:rPr lang="ko-KR" altLang="en-US" b="1" dirty="0"/>
              <a:t>단위로 수행</a:t>
            </a:r>
          </a:p>
          <a:p>
            <a:r>
              <a:rPr lang="ko-KR" altLang="en-US" dirty="0" smtClean="0"/>
              <a:t> </a:t>
            </a:r>
            <a:r>
              <a:rPr lang="ko-KR" altLang="en-US" sz="1200" dirty="0" smtClean="0"/>
              <a:t>직접 </a:t>
            </a:r>
            <a:r>
              <a:rPr lang="en-US" altLang="ko-KR" sz="1200" dirty="0" smtClean="0"/>
              <a:t>re </a:t>
            </a:r>
            <a:r>
              <a:rPr lang="ko-KR" altLang="en-US" sz="1200" dirty="0" smtClean="0"/>
              <a:t>패키지 내의 함수</a:t>
            </a:r>
            <a:r>
              <a:rPr lang="en-US" altLang="ko-KR" sz="1200" dirty="0" smtClean="0"/>
              <a:t>(match()</a:t>
            </a:r>
            <a:r>
              <a:rPr lang="ko-KR" altLang="en-US" sz="1200" dirty="0" smtClean="0"/>
              <a:t>함수 등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사용하여 실행</a:t>
            </a:r>
            <a:endParaRPr lang="ko-KR" altLang="en-US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16558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정규식 처리하기</a:t>
            </a:r>
            <a:r>
              <a:rPr lang="en-US" altLang="ko-KR" b="1" dirty="0" smtClean="0"/>
              <a:t>(1/2)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67667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 smtClean="0"/>
              <a:t>1. </a:t>
            </a:r>
            <a:r>
              <a:rPr lang="ko-KR" altLang="en-US" sz="1800" dirty="0" smtClean="0"/>
              <a:t>정규식 객체 생성</a:t>
            </a:r>
            <a:endParaRPr lang="en-US" altLang="ko-KR" sz="18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259632" y="2132856"/>
            <a:ext cx="5328592" cy="18722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&gt;&gt;&gt; import re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p = </a:t>
            </a:r>
            <a:r>
              <a:rPr lang="en-US" altLang="ko-KR" sz="1200" dirty="0" err="1">
                <a:solidFill>
                  <a:schemeClr val="tx1"/>
                </a:solidFill>
              </a:rPr>
              <a:t>re.compile</a:t>
            </a:r>
            <a:r>
              <a:rPr lang="en-US" altLang="ko-KR" sz="1200" dirty="0">
                <a:solidFill>
                  <a:schemeClr val="tx1"/>
                </a:solidFill>
              </a:rPr>
              <a:t>("[a-zA-Z0-9]+")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p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&lt;_</a:t>
            </a:r>
            <a:r>
              <a:rPr lang="en-US" altLang="ko-KR" sz="1200" dirty="0" err="1">
                <a:solidFill>
                  <a:schemeClr val="tx1"/>
                </a:solidFill>
              </a:rPr>
              <a:t>sre.SRE_Pattern</a:t>
            </a:r>
            <a:r>
              <a:rPr lang="en-US" altLang="ko-KR" sz="1200" dirty="0">
                <a:solidFill>
                  <a:schemeClr val="tx1"/>
                </a:solidFill>
              </a:rPr>
              <a:t> object at 0x06506570&gt;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r>
              <a:rPr lang="en-US" altLang="ko-KR" sz="1200" dirty="0" err="1">
                <a:solidFill>
                  <a:schemeClr val="tx1"/>
                </a:solidFill>
              </a:rPr>
              <a:t>p.__class</a:t>
            </a:r>
            <a:r>
              <a:rPr lang="en-US" altLang="ko-KR" sz="1200" dirty="0">
                <a:solidFill>
                  <a:schemeClr val="tx1"/>
                </a:solidFill>
              </a:rPr>
              <a:t>__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&lt;type '_</a:t>
            </a:r>
            <a:r>
              <a:rPr lang="en-US" altLang="ko-KR" sz="1200" dirty="0" err="1">
                <a:solidFill>
                  <a:schemeClr val="tx1"/>
                </a:solidFill>
              </a:rPr>
              <a:t>sre.SRE_Pattern</a:t>
            </a:r>
            <a:r>
              <a:rPr lang="en-US" altLang="ko-KR" sz="1200" dirty="0">
                <a:solidFill>
                  <a:schemeClr val="tx1"/>
                </a:solidFill>
              </a:rPr>
              <a:t>'&gt;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r>
              <a:rPr lang="en-US" altLang="ko-KR" sz="1200" dirty="0" err="1">
                <a:solidFill>
                  <a:schemeClr val="tx1"/>
                </a:solidFill>
              </a:rPr>
              <a:t>p.__class__.__name</a:t>
            </a:r>
            <a:r>
              <a:rPr lang="en-US" altLang="ko-KR" sz="1200" dirty="0">
                <a:solidFill>
                  <a:schemeClr val="tx1"/>
                </a:solidFill>
              </a:rPr>
              <a:t>__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'</a:t>
            </a:r>
            <a:r>
              <a:rPr lang="en-US" altLang="ko-KR" sz="1200" dirty="0" err="1">
                <a:solidFill>
                  <a:schemeClr val="tx1"/>
                </a:solidFill>
              </a:rPr>
              <a:t>SRE_Pattern</a:t>
            </a:r>
            <a:r>
              <a:rPr lang="en-US" altLang="ko-KR" sz="1200" dirty="0">
                <a:solidFill>
                  <a:schemeClr val="tx1"/>
                </a:solidFill>
              </a:rPr>
              <a:t>'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39552" y="4149080"/>
            <a:ext cx="8229600" cy="67667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 smtClean="0"/>
              <a:t>2. </a:t>
            </a:r>
            <a:r>
              <a:rPr lang="ko-KR" altLang="en-US" sz="1800" dirty="0" smtClean="0"/>
              <a:t>정규식 패턴 </a:t>
            </a:r>
            <a:r>
              <a:rPr lang="ko-KR" altLang="en-US" sz="1800" dirty="0" err="1" smtClean="0"/>
              <a:t>매칭을</a:t>
            </a:r>
            <a:r>
              <a:rPr lang="ko-KR" altLang="en-US" sz="1800" dirty="0" smtClean="0"/>
              <a:t> 위한 </a:t>
            </a:r>
            <a:r>
              <a:rPr lang="en-US" altLang="ko-KR" sz="1800" dirty="0" smtClean="0"/>
              <a:t>Match object </a:t>
            </a:r>
            <a:r>
              <a:rPr lang="ko-KR" altLang="en-US" sz="1800" dirty="0" smtClean="0"/>
              <a:t>생성</a:t>
            </a:r>
            <a:endParaRPr lang="en-US" altLang="ko-KR" sz="18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1259632" y="4509120"/>
            <a:ext cx="5328592" cy="18722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&gt;&gt;&gt; m = </a:t>
            </a:r>
            <a:r>
              <a:rPr lang="en-US" altLang="ko-KR" sz="1200" dirty="0" err="1">
                <a:solidFill>
                  <a:schemeClr val="tx1"/>
                </a:solidFill>
              </a:rPr>
              <a:t>p.match</a:t>
            </a:r>
            <a:r>
              <a:rPr lang="en-US" altLang="ko-KR" sz="1200" dirty="0">
                <a:solidFill>
                  <a:schemeClr val="tx1"/>
                </a:solidFill>
              </a:rPr>
              <a:t>("python")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m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&lt;_</a:t>
            </a:r>
            <a:r>
              <a:rPr lang="en-US" altLang="ko-KR" sz="1200" dirty="0" err="1">
                <a:solidFill>
                  <a:schemeClr val="tx1"/>
                </a:solidFill>
              </a:rPr>
              <a:t>sre.SRE_Match</a:t>
            </a:r>
            <a:r>
              <a:rPr lang="en-US" altLang="ko-KR" sz="1200" dirty="0">
                <a:solidFill>
                  <a:schemeClr val="tx1"/>
                </a:solidFill>
              </a:rPr>
              <a:t> object at 0x06556AA0&gt;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r>
              <a:rPr lang="en-US" altLang="ko-KR" sz="1200" dirty="0" err="1">
                <a:solidFill>
                  <a:schemeClr val="tx1"/>
                </a:solidFill>
              </a:rPr>
              <a:t>m.__class__.__name</a:t>
            </a:r>
            <a:r>
              <a:rPr lang="en-US" altLang="ko-KR" sz="1200" dirty="0">
                <a:solidFill>
                  <a:schemeClr val="tx1"/>
                </a:solidFill>
              </a:rPr>
              <a:t>__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'</a:t>
            </a:r>
            <a:r>
              <a:rPr lang="en-US" altLang="ko-KR" sz="1200" dirty="0" err="1">
                <a:solidFill>
                  <a:schemeClr val="tx1"/>
                </a:solidFill>
              </a:rPr>
              <a:t>SRE_Match</a:t>
            </a:r>
            <a:r>
              <a:rPr lang="en-US" altLang="ko-KR" sz="1200" dirty="0">
                <a:solidFill>
                  <a:schemeClr val="tx1"/>
                </a:solidFill>
              </a:rPr>
              <a:t>'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88983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정규식 처리하기</a:t>
            </a:r>
            <a:r>
              <a:rPr lang="en-US" altLang="ko-KR" b="1" dirty="0" smtClean="0"/>
              <a:t>(2/2)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67667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정규식 패턴 </a:t>
            </a:r>
            <a:r>
              <a:rPr lang="ko-KR" altLang="en-US" sz="1800" dirty="0" err="1" smtClean="0"/>
              <a:t>매칭</a:t>
            </a:r>
            <a:r>
              <a:rPr lang="ko-KR" altLang="en-US" sz="1800" dirty="0" smtClean="0"/>
              <a:t> 결과를 확인</a:t>
            </a:r>
            <a:endParaRPr lang="en-US" altLang="ko-KR" sz="18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259632" y="2276872"/>
            <a:ext cx="5328592" cy="20162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r>
              <a:rPr lang="en-US" altLang="ko-KR" sz="1200" dirty="0" err="1">
                <a:solidFill>
                  <a:schemeClr val="tx1"/>
                </a:solidFill>
              </a:rPr>
              <a:t>m.group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'python'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r>
              <a:rPr lang="en-US" altLang="ko-KR" sz="1200" dirty="0" err="1">
                <a:solidFill>
                  <a:schemeClr val="tx1"/>
                </a:solidFill>
              </a:rPr>
              <a:t>m.span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(0, 6)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14056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Compile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31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Request </a:t>
            </a:r>
            <a:r>
              <a:rPr lang="ko-KR" altLang="en-US" dirty="0" smtClean="0"/>
              <a:t>이용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 </a:t>
            </a:r>
            <a:r>
              <a:rPr lang="ko-KR" altLang="en-US" dirty="0" smtClean="0"/>
              <a:t>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23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/>
              <a:t>정규표현식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-Compile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844824"/>
            <a:ext cx="8229600" cy="24482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 </a:t>
            </a:r>
            <a:r>
              <a:rPr lang="ko-KR" altLang="en-US" sz="1800" dirty="0" err="1" smtClean="0"/>
              <a:t>정규표현식</a:t>
            </a:r>
            <a:r>
              <a:rPr lang="ko-KR" altLang="en-US" sz="1800" dirty="0" smtClean="0"/>
              <a:t> 패턴객체 생성한 후 </a:t>
            </a:r>
            <a:r>
              <a:rPr lang="ko-KR" altLang="en-US" sz="1800" dirty="0" err="1" smtClean="0"/>
              <a:t>매칭을</a:t>
            </a:r>
            <a:r>
              <a:rPr lang="ko-KR" altLang="en-US" sz="1800" dirty="0" smtClean="0"/>
              <a:t> 시키는 객체를 생성하여 처리하는 방법</a:t>
            </a:r>
            <a:endParaRPr lang="en-US" altLang="ko-KR" sz="1800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altLang="ko-KR" sz="18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Compile options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DOTALL</a:t>
            </a:r>
            <a:r>
              <a:rPr lang="en-US" altLang="ko-KR" sz="1200" dirty="0"/>
              <a:t>, S - . </a:t>
            </a:r>
            <a:r>
              <a:rPr lang="ko-KR" altLang="en-US" sz="1200" dirty="0"/>
              <a:t>이 </a:t>
            </a:r>
            <a:r>
              <a:rPr lang="ko-KR" altLang="en-US" sz="1200" dirty="0" err="1"/>
              <a:t>줄바꿈</a:t>
            </a:r>
            <a:r>
              <a:rPr lang="ko-KR" altLang="en-US" sz="1200" dirty="0"/>
              <a:t> 문자를 포함하여 모든 </a:t>
            </a:r>
            <a:r>
              <a:rPr lang="ko-KR" altLang="en-US" sz="1200" dirty="0" smtClean="0"/>
              <a:t>문자</a:t>
            </a:r>
            <a:endParaRPr lang="en-US" altLang="ko-KR" sz="1200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sz="1200" dirty="0"/>
              <a:t>IGNORECASE, I - </a:t>
            </a:r>
            <a:r>
              <a:rPr lang="ko-KR" altLang="en-US" sz="1200" dirty="0"/>
              <a:t>대소문자에 관계없이 </a:t>
            </a:r>
            <a:r>
              <a:rPr lang="ko-KR" altLang="en-US" sz="1200" dirty="0" smtClean="0"/>
              <a:t>매치</a:t>
            </a:r>
            <a:endParaRPr lang="en-US" altLang="ko-KR" sz="1200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sz="1200" dirty="0"/>
              <a:t>MULTILINE, M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여러 줄과 매치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(^, $ </a:t>
            </a:r>
            <a:r>
              <a:rPr lang="ko-KR" altLang="en-US" sz="1200" dirty="0"/>
              <a:t>메타문자의 사용과 관계가 있는 </a:t>
            </a:r>
            <a:r>
              <a:rPr lang="ko-KR" altLang="en-US" sz="1200" dirty="0" smtClean="0"/>
              <a:t>옵션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sz="1200" dirty="0"/>
              <a:t>VERBOSE, X - verbose </a:t>
            </a:r>
            <a:r>
              <a:rPr lang="ko-KR" altLang="en-US" sz="1200" dirty="0"/>
              <a:t>모드를 </a:t>
            </a:r>
            <a:r>
              <a:rPr lang="ko-KR" altLang="en-US" sz="1200" dirty="0" smtClean="0"/>
              <a:t>사용</a:t>
            </a:r>
            <a:r>
              <a:rPr lang="en-US" altLang="ko-KR" sz="1200" dirty="0" smtClean="0"/>
              <a:t>(</a:t>
            </a:r>
            <a:r>
              <a:rPr lang="ko-KR" altLang="en-US" sz="1200" dirty="0"/>
              <a:t>정규식을 보기 편하게 </a:t>
            </a:r>
            <a:r>
              <a:rPr lang="ko-KR" altLang="en-US" sz="1200" dirty="0" err="1"/>
              <a:t>만들수</a:t>
            </a:r>
            <a:r>
              <a:rPr lang="ko-KR" altLang="en-US" sz="1200" dirty="0"/>
              <a:t> 있고 </a:t>
            </a:r>
            <a:r>
              <a:rPr lang="ko-KR" altLang="en-US" sz="1200" dirty="0" smtClean="0"/>
              <a:t>주석 등을 사용</a:t>
            </a:r>
            <a:r>
              <a:rPr lang="en-US" altLang="ko-KR" sz="1200" dirty="0" smtClean="0"/>
              <a:t>)</a:t>
            </a:r>
            <a:endParaRPr lang="en-US" altLang="ko-KR" sz="1200" dirty="0"/>
          </a:p>
        </p:txBody>
      </p:sp>
      <p:sp>
        <p:nvSpPr>
          <p:cNvPr id="4" name="직사각형 3"/>
          <p:cNvSpPr/>
          <p:nvPr/>
        </p:nvSpPr>
        <p:spPr>
          <a:xfrm>
            <a:off x="2469569" y="4579708"/>
            <a:ext cx="4104456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r>
              <a:rPr lang="en-US" altLang="ko-KR" sz="1200" dirty="0" err="1">
                <a:solidFill>
                  <a:schemeClr val="tx1"/>
                </a:solidFill>
              </a:rPr>
              <a:t>re.compile</a:t>
            </a:r>
            <a:r>
              <a:rPr lang="en-US" altLang="ko-KR" sz="1200" dirty="0">
                <a:solidFill>
                  <a:schemeClr val="tx1"/>
                </a:solidFill>
              </a:rPr>
              <a:t>('.*')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&lt;_</a:t>
            </a:r>
            <a:r>
              <a:rPr lang="en-US" altLang="ko-KR" sz="1200" dirty="0" err="1">
                <a:solidFill>
                  <a:schemeClr val="tx1"/>
                </a:solidFill>
              </a:rPr>
              <a:t>sre.SRE_Pattern</a:t>
            </a:r>
            <a:r>
              <a:rPr lang="en-US" altLang="ko-KR" sz="1200" dirty="0">
                <a:solidFill>
                  <a:schemeClr val="tx1"/>
                </a:solidFill>
              </a:rPr>
              <a:t> object at 0x064AB2A8&gt;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84007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Compile Options- </a:t>
            </a:r>
            <a:r>
              <a:rPr lang="en-US" altLang="ko-KR" dirty="0"/>
              <a:t>DOTALL, S 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844824"/>
            <a:ext cx="8229600" cy="11521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 </a:t>
            </a:r>
            <a:r>
              <a:rPr lang="en-US" altLang="ko-KR" sz="1800" dirty="0"/>
              <a:t>.</a:t>
            </a:r>
            <a:r>
              <a:rPr lang="ko-KR" altLang="en-US" sz="1800" dirty="0"/>
              <a:t> 메타문자는 </a:t>
            </a:r>
            <a:r>
              <a:rPr lang="ko-KR" altLang="en-US" sz="1800" dirty="0" err="1"/>
              <a:t>줄바꿈</a:t>
            </a:r>
            <a:r>
              <a:rPr lang="ko-KR" altLang="en-US" sz="1800" dirty="0"/>
              <a:t> 문자</a:t>
            </a:r>
            <a:r>
              <a:rPr lang="en-US" altLang="ko-KR" sz="1800" dirty="0"/>
              <a:t>(\n)</a:t>
            </a:r>
            <a:r>
              <a:rPr lang="ko-KR" altLang="en-US" sz="1800" dirty="0"/>
              <a:t>를 제외한 모든 문자와 매치되는 규칙이 있다</a:t>
            </a:r>
            <a:r>
              <a:rPr lang="en-US" altLang="ko-KR" sz="1800" dirty="0"/>
              <a:t>. </a:t>
            </a:r>
            <a:r>
              <a:rPr lang="ko-KR" altLang="en-US" sz="1800" dirty="0"/>
              <a:t>하지만 </a:t>
            </a:r>
            <a:r>
              <a:rPr lang="en-US" altLang="ko-KR" sz="1800" dirty="0"/>
              <a:t>\n</a:t>
            </a:r>
            <a:r>
              <a:rPr lang="ko-KR" altLang="en-US" sz="1800" dirty="0"/>
              <a:t> 문자도 포함하여 매치하고 싶은 경우에는</a:t>
            </a:r>
            <a:r>
              <a:rPr lang="en-US" altLang="ko-KR" sz="1800" dirty="0" err="1"/>
              <a:t>re.DOTALL</a:t>
            </a:r>
            <a:r>
              <a:rPr lang="ko-KR" altLang="en-US" sz="1800" dirty="0"/>
              <a:t> 또는 </a:t>
            </a:r>
            <a:r>
              <a:rPr lang="en-US" altLang="ko-KR" sz="1800" dirty="0" err="1"/>
              <a:t>re.S</a:t>
            </a:r>
            <a:r>
              <a:rPr lang="ko-KR" altLang="en-US" sz="1800" dirty="0"/>
              <a:t> 옵션으로 정규식을 </a:t>
            </a:r>
            <a:r>
              <a:rPr lang="ko-KR" altLang="en-US" sz="1800" dirty="0" err="1"/>
              <a:t>컴파일하면</a:t>
            </a:r>
            <a:r>
              <a:rPr lang="ko-KR" altLang="en-US" sz="1800" dirty="0"/>
              <a:t> 된다</a:t>
            </a:r>
            <a:r>
              <a:rPr lang="en-US" altLang="ko-KR" sz="1800" dirty="0"/>
              <a:t>.</a:t>
            </a:r>
            <a:endParaRPr lang="en-US" altLang="ko-KR" sz="1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44208" y="3428999"/>
            <a:ext cx="4059840" cy="13441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&gt;&gt;&gt; SS = </a:t>
            </a:r>
            <a:r>
              <a:rPr lang="en-US" altLang="ko-KR" sz="1200" dirty="0" err="1">
                <a:solidFill>
                  <a:schemeClr val="tx1"/>
                </a:solidFill>
              </a:rPr>
              <a:t>re.compile</a:t>
            </a:r>
            <a:r>
              <a:rPr lang="en-US" altLang="ko-KR" sz="1200" dirty="0">
                <a:solidFill>
                  <a:schemeClr val="tx1"/>
                </a:solidFill>
              </a:rPr>
              <a:t>('.</a:t>
            </a:r>
            <a:r>
              <a:rPr lang="en-US" altLang="ko-KR" sz="1200" dirty="0" err="1">
                <a:solidFill>
                  <a:schemeClr val="tx1"/>
                </a:solidFill>
              </a:rPr>
              <a:t>ake</a:t>
            </a:r>
            <a:r>
              <a:rPr lang="en-US" altLang="ko-KR" sz="1200" dirty="0">
                <a:solidFill>
                  <a:schemeClr val="tx1"/>
                </a:solidFill>
              </a:rPr>
              <a:t>')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RR = </a:t>
            </a:r>
            <a:r>
              <a:rPr lang="en-US" altLang="ko-KR" sz="1200" dirty="0" err="1">
                <a:solidFill>
                  <a:schemeClr val="tx1"/>
                </a:solidFill>
              </a:rPr>
              <a:t>SS.match</a:t>
            </a:r>
            <a:r>
              <a:rPr lang="en-US" altLang="ko-KR" sz="1200" dirty="0">
                <a:solidFill>
                  <a:schemeClr val="tx1"/>
                </a:solidFill>
              </a:rPr>
              <a:t>('\</a:t>
            </a:r>
            <a:r>
              <a:rPr lang="en-US" altLang="ko-KR" sz="1200" dirty="0" err="1">
                <a:solidFill>
                  <a:schemeClr val="tx1"/>
                </a:solidFill>
              </a:rPr>
              <a:t>nake</a:t>
            </a:r>
            <a:r>
              <a:rPr lang="en-US" altLang="ko-KR" sz="1200" dirty="0">
                <a:solidFill>
                  <a:schemeClr val="tx1"/>
                </a:solidFill>
              </a:rPr>
              <a:t>')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RR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RR == None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True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4056596"/>
            <a:ext cx="331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\n</a:t>
            </a:r>
            <a:r>
              <a:rPr lang="ko-KR" altLang="en-US" dirty="0"/>
              <a:t>은 </a:t>
            </a:r>
            <a:r>
              <a:rPr lang="en-US" altLang="ko-KR" dirty="0"/>
              <a:t>.</a:t>
            </a:r>
            <a:r>
              <a:rPr lang="ko-KR" altLang="en-US" dirty="0"/>
              <a:t>과 매치되지 않기 때문이다</a:t>
            </a:r>
            <a:r>
              <a:rPr lang="en-US" altLang="ko-KR" dirty="0"/>
              <a:t>. </a:t>
            </a:r>
            <a:r>
              <a:rPr lang="ko-KR" altLang="en-US" dirty="0"/>
              <a:t>이것이 </a:t>
            </a:r>
            <a:r>
              <a:rPr lang="ko-KR" altLang="en-US" dirty="0" err="1"/>
              <a:t>가능하려면</a:t>
            </a:r>
            <a:r>
              <a:rPr lang="ko-KR" altLang="en-US" dirty="0"/>
              <a:t> 다음과 같이 </a:t>
            </a:r>
            <a:r>
              <a:rPr lang="en-US" altLang="ko-KR" dirty="0" err="1" smtClean="0"/>
              <a:t>re.S</a:t>
            </a:r>
            <a:r>
              <a:rPr lang="ko-KR" altLang="en-US" dirty="0"/>
              <a:t> 옵션을 사용해야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68216" y="4869160"/>
            <a:ext cx="4059840" cy="151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&gt;&gt;&gt; SS = </a:t>
            </a:r>
            <a:r>
              <a:rPr lang="en-US" altLang="ko-KR" sz="1200" dirty="0" err="1">
                <a:solidFill>
                  <a:schemeClr val="tx1"/>
                </a:solidFill>
              </a:rPr>
              <a:t>re.compile</a:t>
            </a:r>
            <a:r>
              <a:rPr lang="en-US" altLang="ko-KR" sz="1200" dirty="0">
                <a:solidFill>
                  <a:schemeClr val="tx1"/>
                </a:solidFill>
              </a:rPr>
              <a:t>('.</a:t>
            </a:r>
            <a:r>
              <a:rPr lang="en-US" altLang="ko-KR" sz="1200" dirty="0" err="1">
                <a:solidFill>
                  <a:schemeClr val="tx1"/>
                </a:solidFill>
              </a:rPr>
              <a:t>ake</a:t>
            </a:r>
            <a:r>
              <a:rPr lang="en-US" altLang="ko-KR" sz="1200" dirty="0">
                <a:solidFill>
                  <a:schemeClr val="tx1"/>
                </a:solidFill>
              </a:rPr>
              <a:t>',</a:t>
            </a:r>
            <a:r>
              <a:rPr lang="en-US" altLang="ko-KR" sz="1200" dirty="0" err="1">
                <a:solidFill>
                  <a:schemeClr val="tx1"/>
                </a:solidFill>
              </a:rPr>
              <a:t>re.S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RR = </a:t>
            </a:r>
            <a:r>
              <a:rPr lang="en-US" altLang="ko-KR" sz="1200" dirty="0" err="1">
                <a:solidFill>
                  <a:schemeClr val="tx1"/>
                </a:solidFill>
              </a:rPr>
              <a:t>SS.match</a:t>
            </a:r>
            <a:r>
              <a:rPr lang="en-US" altLang="ko-KR" sz="1200" dirty="0">
                <a:solidFill>
                  <a:schemeClr val="tx1"/>
                </a:solidFill>
              </a:rPr>
              <a:t>('\</a:t>
            </a:r>
            <a:r>
              <a:rPr lang="en-US" altLang="ko-KR" sz="1200" dirty="0" err="1">
                <a:solidFill>
                  <a:schemeClr val="tx1"/>
                </a:solidFill>
              </a:rPr>
              <a:t>nake</a:t>
            </a:r>
            <a:r>
              <a:rPr lang="en-US" altLang="ko-KR" sz="1200" dirty="0">
                <a:solidFill>
                  <a:schemeClr val="tx1"/>
                </a:solidFill>
              </a:rPr>
              <a:t>')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RR == None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False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r>
              <a:rPr lang="en-US" altLang="ko-KR" sz="1200" dirty="0" err="1">
                <a:solidFill>
                  <a:schemeClr val="tx1"/>
                </a:solidFill>
              </a:rPr>
              <a:t>RR.group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'\</a:t>
            </a:r>
            <a:r>
              <a:rPr lang="en-US" altLang="ko-KR" sz="1200" dirty="0" err="1">
                <a:solidFill>
                  <a:schemeClr val="tx1"/>
                </a:solidFill>
              </a:rPr>
              <a:t>nake</a:t>
            </a:r>
            <a:r>
              <a:rPr lang="en-US" altLang="ko-KR" sz="1200" dirty="0">
                <a:solidFill>
                  <a:schemeClr val="tx1"/>
                </a:solidFill>
              </a:rPr>
              <a:t>'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15779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28600"/>
            <a:ext cx="8226496" cy="99060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Compile Options-IGNORECASE</a:t>
            </a:r>
            <a:r>
              <a:rPr lang="en-US" altLang="ko-KR" b="1" dirty="0"/>
              <a:t>, I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844824"/>
            <a:ext cx="8229600" cy="11521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 </a:t>
            </a:r>
            <a:r>
              <a:rPr lang="en-US" altLang="ko-KR" sz="1800" dirty="0" err="1"/>
              <a:t>re.IGNORECASE</a:t>
            </a:r>
            <a:r>
              <a:rPr lang="ko-KR" altLang="en-US" sz="1800" dirty="0"/>
              <a:t> 또는 </a:t>
            </a:r>
            <a:r>
              <a:rPr lang="en-US" altLang="ko-KR" sz="1800" dirty="0" err="1"/>
              <a:t>re.I</a:t>
            </a:r>
            <a:r>
              <a:rPr lang="ko-KR" altLang="en-US" sz="1800" dirty="0"/>
              <a:t> 는 대소문자 </a:t>
            </a:r>
            <a:r>
              <a:rPr lang="ko-KR" altLang="en-US" sz="1800" dirty="0" err="1"/>
              <a:t>구분없이</a:t>
            </a:r>
            <a:r>
              <a:rPr lang="ko-KR" altLang="en-US" sz="1800" dirty="0"/>
              <a:t> 매치를 수행하고자 할 경우에 사용하는 옵션이다</a:t>
            </a:r>
            <a:r>
              <a:rPr lang="en-US" altLang="ko-KR" sz="1800" dirty="0"/>
              <a:t>.</a:t>
            </a:r>
            <a:endParaRPr lang="en-US" altLang="ko-KR" sz="1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25546" y="3356992"/>
            <a:ext cx="3843816" cy="1352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&gt;&gt;&gt; II = </a:t>
            </a:r>
            <a:r>
              <a:rPr lang="en-US" altLang="ko-KR" sz="1200" dirty="0" err="1">
                <a:solidFill>
                  <a:schemeClr val="tx1"/>
                </a:solidFill>
              </a:rPr>
              <a:t>re.compile</a:t>
            </a:r>
            <a:r>
              <a:rPr lang="en-US" altLang="ko-KR" sz="1200" dirty="0">
                <a:solidFill>
                  <a:schemeClr val="tx1"/>
                </a:solidFill>
              </a:rPr>
              <a:t>('[a-z</a:t>
            </a:r>
            <a:r>
              <a:rPr lang="en-US" altLang="ko-KR" sz="1200" dirty="0" smtClean="0">
                <a:solidFill>
                  <a:schemeClr val="tx1"/>
                </a:solidFill>
              </a:rPr>
              <a:t>]+')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ii = </a:t>
            </a:r>
            <a:r>
              <a:rPr lang="en-US" altLang="ko-KR" sz="1200" dirty="0" err="1">
                <a:solidFill>
                  <a:schemeClr val="tx1"/>
                </a:solidFill>
              </a:rPr>
              <a:t>II.match</a:t>
            </a:r>
            <a:r>
              <a:rPr lang="en-US" altLang="ko-KR" sz="1200" dirty="0">
                <a:solidFill>
                  <a:schemeClr val="tx1"/>
                </a:solidFill>
              </a:rPr>
              <a:t>('Python')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ii == None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4056596"/>
            <a:ext cx="331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[a-z]</a:t>
            </a:r>
            <a:r>
              <a:rPr lang="ko-KR" altLang="en-US" dirty="0"/>
              <a:t> 정규식은 소문자만을 의미하지만 </a:t>
            </a:r>
            <a:r>
              <a:rPr lang="en-US" altLang="ko-KR" dirty="0" err="1"/>
              <a:t>re.I</a:t>
            </a:r>
            <a:r>
              <a:rPr lang="ko-KR" altLang="en-US" dirty="0"/>
              <a:t> 옵션에 의해서 대소문자에 관계없이 매치되게 된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25546" y="4788151"/>
            <a:ext cx="3843816" cy="15211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&gt;&gt;&gt; II = </a:t>
            </a:r>
            <a:r>
              <a:rPr lang="en-US" altLang="ko-KR" sz="1200" dirty="0" err="1">
                <a:solidFill>
                  <a:schemeClr val="tx1"/>
                </a:solidFill>
              </a:rPr>
              <a:t>re.compile</a:t>
            </a:r>
            <a:r>
              <a:rPr lang="en-US" altLang="ko-KR" sz="1200" dirty="0">
                <a:solidFill>
                  <a:schemeClr val="tx1"/>
                </a:solidFill>
              </a:rPr>
              <a:t>('[a-z]+',</a:t>
            </a:r>
            <a:r>
              <a:rPr lang="en-US" altLang="ko-KR" sz="1200" dirty="0" err="1">
                <a:solidFill>
                  <a:schemeClr val="tx1"/>
                </a:solidFill>
              </a:rPr>
              <a:t>re.I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ii = </a:t>
            </a:r>
            <a:r>
              <a:rPr lang="en-US" altLang="ko-KR" sz="1200" dirty="0" err="1">
                <a:solidFill>
                  <a:schemeClr val="tx1"/>
                </a:solidFill>
              </a:rPr>
              <a:t>II.match</a:t>
            </a:r>
            <a:r>
              <a:rPr lang="en-US" altLang="ko-KR" sz="1200" dirty="0">
                <a:solidFill>
                  <a:schemeClr val="tx1"/>
                </a:solidFill>
              </a:rPr>
              <a:t>('Python')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ii == None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False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r>
              <a:rPr lang="en-US" altLang="ko-KR" sz="1200" dirty="0" err="1">
                <a:solidFill>
                  <a:schemeClr val="tx1"/>
                </a:solidFill>
              </a:rPr>
              <a:t>ii.group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'Python'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46310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28600"/>
            <a:ext cx="8226496" cy="99060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Compile Options-MULTILINE</a:t>
            </a:r>
            <a:r>
              <a:rPr lang="en-US" altLang="ko-KR" b="1" dirty="0"/>
              <a:t>, </a:t>
            </a:r>
            <a:r>
              <a:rPr lang="en-US" altLang="ko-KR" b="1" dirty="0" smtClean="0"/>
              <a:t>M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844824"/>
            <a:ext cx="8229600" cy="1152128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 </a:t>
            </a:r>
            <a:r>
              <a:rPr lang="en-US" altLang="ko-KR" sz="1800" dirty="0" err="1"/>
              <a:t>re.MULTILINE</a:t>
            </a:r>
            <a:r>
              <a:rPr lang="en-US" altLang="ko-KR" sz="1800" dirty="0"/>
              <a:t> </a:t>
            </a:r>
            <a:r>
              <a:rPr lang="ko-KR" altLang="en-US" sz="1800" dirty="0"/>
              <a:t>또는 </a:t>
            </a:r>
            <a:r>
              <a:rPr lang="en-US" altLang="ko-KR" sz="1800" dirty="0" err="1"/>
              <a:t>re.M</a:t>
            </a:r>
            <a:r>
              <a:rPr lang="en-US" altLang="ko-KR" sz="1800" dirty="0"/>
              <a:t> </a:t>
            </a:r>
            <a:r>
              <a:rPr lang="ko-KR" altLang="en-US" sz="1800" dirty="0"/>
              <a:t>옵션은 </a:t>
            </a:r>
            <a:r>
              <a:rPr lang="ko-KR" altLang="en-US" sz="1800" dirty="0" smtClean="0"/>
              <a:t>메타문자인 </a:t>
            </a:r>
            <a:r>
              <a:rPr lang="en-US" altLang="ko-KR" sz="1800" dirty="0"/>
              <a:t>^, $</a:t>
            </a:r>
            <a:r>
              <a:rPr lang="ko-KR" altLang="en-US" sz="1800" dirty="0"/>
              <a:t>와 연관되어 있는 옵션이다</a:t>
            </a:r>
            <a:r>
              <a:rPr lang="en-US" altLang="ko-KR" sz="1800" dirty="0"/>
              <a:t>. </a:t>
            </a:r>
            <a:endParaRPr lang="en-US" altLang="ko-KR" sz="18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^</a:t>
            </a:r>
            <a:r>
              <a:rPr lang="ko-KR" altLang="en-US" sz="1800" dirty="0"/>
              <a:t>와 </a:t>
            </a:r>
            <a:r>
              <a:rPr lang="en-US" altLang="ko-KR" sz="1800" dirty="0" smtClean="0"/>
              <a:t>$</a:t>
            </a:r>
            <a:r>
              <a:rPr lang="ko-KR" altLang="en-US" sz="1800" dirty="0" smtClean="0"/>
              <a:t>의 의미는 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500" dirty="0"/>
              <a:t>^ - </a:t>
            </a:r>
            <a:r>
              <a:rPr lang="ko-KR" altLang="en-US" sz="1500" dirty="0"/>
              <a:t>문자열의 </a:t>
            </a:r>
            <a:r>
              <a:rPr lang="ko-KR" altLang="en-US" sz="1500" dirty="0" smtClean="0"/>
              <a:t>처음</a:t>
            </a:r>
            <a:r>
              <a:rPr lang="en-US" altLang="ko-KR" sz="1500" dirty="0" smtClean="0"/>
              <a:t>, $ </a:t>
            </a:r>
            <a:r>
              <a:rPr lang="en-US" altLang="ko-KR" sz="1500" dirty="0"/>
              <a:t>- </a:t>
            </a:r>
            <a:r>
              <a:rPr lang="ko-KR" altLang="en-US" sz="1500" dirty="0"/>
              <a:t>문자열의 </a:t>
            </a:r>
            <a:r>
              <a:rPr lang="ko-KR" altLang="en-US" sz="1500" dirty="0" smtClean="0"/>
              <a:t>마지막</a:t>
            </a:r>
            <a:endParaRPr lang="en-US" altLang="ko-KR" sz="15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400" dirty="0"/>
              <a:t>^python</a:t>
            </a:r>
            <a:r>
              <a:rPr lang="ko-KR" altLang="en-US" sz="1400" dirty="0"/>
              <a:t> 인 경우 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처음은 항상 </a:t>
            </a:r>
            <a:r>
              <a:rPr lang="en-US" altLang="ko-KR" sz="1400" dirty="0"/>
              <a:t>"python"</a:t>
            </a:r>
            <a:r>
              <a:rPr lang="ko-KR" altLang="en-US" sz="1400" dirty="0"/>
              <a:t>으로 </a:t>
            </a:r>
            <a:r>
              <a:rPr lang="ko-KR" altLang="en-US" sz="1400" dirty="0" smtClean="0"/>
              <a:t>시작</a:t>
            </a:r>
            <a:r>
              <a:rPr lang="en-US" altLang="ko-KR" sz="1400" dirty="0" smtClean="0"/>
              <a:t>, </a:t>
            </a:r>
            <a:r>
              <a:rPr lang="ko-KR" altLang="en-US" sz="1400" dirty="0"/>
              <a:t> </a:t>
            </a:r>
            <a:r>
              <a:rPr lang="en-US" altLang="ko-KR" sz="1400" dirty="0"/>
              <a:t>python$</a:t>
            </a:r>
            <a:r>
              <a:rPr lang="ko-KR" altLang="en-US" sz="1400" dirty="0"/>
              <a:t>라면 </a:t>
            </a:r>
            <a:r>
              <a:rPr lang="ko-KR" altLang="en-US" sz="1400" dirty="0" smtClean="0"/>
              <a:t>마지막은 </a:t>
            </a:r>
            <a:r>
              <a:rPr lang="ko-KR" altLang="en-US" sz="1400" dirty="0"/>
              <a:t>항상 </a:t>
            </a:r>
            <a:r>
              <a:rPr lang="en-US" altLang="ko-KR" sz="1400" dirty="0"/>
              <a:t>"python"</a:t>
            </a:r>
            <a:r>
              <a:rPr lang="ko-KR" altLang="en-US" sz="1400" dirty="0"/>
              <a:t>으로 끝나야 매치</a:t>
            </a:r>
            <a:endParaRPr lang="en-US" altLang="ko-KR" sz="15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44208" y="3212976"/>
            <a:ext cx="3987832" cy="17281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&gt;&gt;&gt; MM = </a:t>
            </a:r>
            <a:r>
              <a:rPr lang="en-US" altLang="ko-KR" sz="1200" dirty="0" err="1">
                <a:solidFill>
                  <a:schemeClr val="tx1"/>
                </a:solidFill>
              </a:rPr>
              <a:t>re.compile</a:t>
            </a:r>
            <a:r>
              <a:rPr lang="en-US" altLang="ko-KR" sz="1200" dirty="0">
                <a:solidFill>
                  <a:schemeClr val="tx1"/>
                </a:solidFill>
              </a:rPr>
              <a:t>('^Hello\s\w+')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data = """Hello World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... Hello Dahl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... Hello Moon"""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mm = </a:t>
            </a:r>
            <a:r>
              <a:rPr lang="en-US" altLang="ko-KR" sz="1200" dirty="0" err="1">
                <a:solidFill>
                  <a:schemeClr val="tx1"/>
                </a:solidFill>
              </a:rPr>
              <a:t>MM.match</a:t>
            </a:r>
            <a:r>
              <a:rPr lang="en-US" altLang="ko-KR" sz="1200" dirty="0">
                <a:solidFill>
                  <a:schemeClr val="tx1"/>
                </a:solidFill>
              </a:rPr>
              <a:t>(data)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r>
              <a:rPr lang="en-US" altLang="ko-KR" sz="1200" dirty="0" err="1">
                <a:solidFill>
                  <a:schemeClr val="tx1"/>
                </a:solidFill>
              </a:rPr>
              <a:t>mm.group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'Hello World'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&gt;&gt;&gt;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4056596"/>
            <a:ext cx="3312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re.MULTILINE</a:t>
            </a:r>
            <a:r>
              <a:rPr lang="ko-KR" altLang="en-US" dirty="0"/>
              <a:t> 옵션으로 인해 </a:t>
            </a:r>
            <a:r>
              <a:rPr lang="en-US" altLang="ko-KR" dirty="0"/>
              <a:t>^</a:t>
            </a:r>
            <a:r>
              <a:rPr lang="ko-KR" altLang="en-US" dirty="0"/>
              <a:t>메타문자가 문자열 전체가 아닌 라인의 처음이라는 의미를 갖게 되어 다음과 같은 결과가 출력될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68216" y="5157192"/>
            <a:ext cx="3987832" cy="12961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&gt;&gt;&gt; MM </a:t>
            </a:r>
            <a:r>
              <a:rPr lang="en-US" altLang="ko-KR" sz="1200" dirty="0">
                <a:solidFill>
                  <a:schemeClr val="tx1"/>
                </a:solidFill>
              </a:rPr>
              <a:t>= </a:t>
            </a:r>
            <a:r>
              <a:rPr lang="en-US" altLang="ko-KR" sz="1200" dirty="0" err="1">
                <a:solidFill>
                  <a:schemeClr val="tx1"/>
                </a:solidFill>
              </a:rPr>
              <a:t>re.compile</a:t>
            </a:r>
            <a:r>
              <a:rPr lang="en-US" altLang="ko-KR" sz="1200" dirty="0">
                <a:solidFill>
                  <a:schemeClr val="tx1"/>
                </a:solidFill>
              </a:rPr>
              <a:t>('^Hello\s\w+',</a:t>
            </a:r>
            <a:r>
              <a:rPr lang="en-US" altLang="ko-KR" sz="1200" dirty="0" err="1">
                <a:solidFill>
                  <a:schemeClr val="tx1"/>
                </a:solidFill>
              </a:rPr>
              <a:t>re.M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&gt;&gt;&gt;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MM.findall</a:t>
            </a:r>
            <a:r>
              <a:rPr lang="en-US" altLang="ko-KR" sz="1200" dirty="0" smtClean="0">
                <a:solidFill>
                  <a:schemeClr val="tx1"/>
                </a:solidFill>
              </a:rPr>
              <a:t>(data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['Hello World', 'Hello Dahl', 'Hello Moon']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01581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28600"/>
            <a:ext cx="8226496" cy="990600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Compile Options-</a:t>
            </a:r>
            <a:r>
              <a:rPr lang="en-US" altLang="ko-KR" b="1" dirty="0"/>
              <a:t>VERBOSE, </a:t>
            </a:r>
            <a:r>
              <a:rPr lang="en-US" altLang="ko-KR" b="1" dirty="0" smtClean="0"/>
              <a:t>X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844824"/>
            <a:ext cx="8229600" cy="11521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 </a:t>
            </a:r>
            <a:r>
              <a:rPr lang="ko-KR" altLang="en-US" sz="1600" dirty="0"/>
              <a:t>이해하기 어려운 정규식에 주석 또는 라인단위로 </a:t>
            </a:r>
            <a:r>
              <a:rPr lang="ko-KR" altLang="en-US" sz="1600" dirty="0" smtClean="0"/>
              <a:t>구분을 하여 표시할 수 있도록 처리</a:t>
            </a:r>
            <a:endParaRPr lang="en-US" altLang="ko-KR" sz="15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44208" y="3212976"/>
            <a:ext cx="3456384" cy="13681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altLang="ko-KR" sz="1200" smtClean="0">
                <a:solidFill>
                  <a:schemeClr val="tx1"/>
                </a:solidFill>
              </a:rPr>
              <a:t>&gt;&gt;&gt; charref </a:t>
            </a:r>
            <a:r>
              <a:rPr lang="it-IT" altLang="ko-KR" sz="1200">
                <a:solidFill>
                  <a:schemeClr val="tx1"/>
                </a:solidFill>
              </a:rPr>
              <a:t>= re.compile(r'&amp;[#](0[0-7]+|[0-9]+|x[0-9a-fA-F]+);')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3429000"/>
            <a:ext cx="33123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첫번째와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두번째의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컴파일된</a:t>
            </a:r>
            <a:r>
              <a:rPr lang="ko-KR" altLang="en-US" sz="1200" dirty="0"/>
              <a:t> 패턴 객체는 모두 동일한 역할을 한다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하지만 </a:t>
            </a:r>
            <a:r>
              <a:rPr lang="ko-KR" altLang="en-US" sz="1200" dirty="0"/>
              <a:t>정규식이 복잡할 </a:t>
            </a:r>
            <a:r>
              <a:rPr lang="ko-KR" altLang="en-US" sz="1200" dirty="0" smtClean="0"/>
              <a:t>경우</a:t>
            </a:r>
            <a:endParaRPr lang="en-US" altLang="ko-KR" sz="1200" dirty="0" smtClean="0"/>
          </a:p>
          <a:p>
            <a:r>
              <a:rPr lang="ko-KR" altLang="en-US" sz="1200" dirty="0" smtClean="0"/>
              <a:t> 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처럼 주석을 적고 </a:t>
            </a:r>
            <a:r>
              <a:rPr lang="ko-KR" altLang="en-US" sz="1200" dirty="0" err="1"/>
              <a:t>여러줄로</a:t>
            </a:r>
            <a:r>
              <a:rPr lang="ko-KR" altLang="en-US" sz="1200" dirty="0"/>
              <a:t> 표현하는 것이 훨씬 </a:t>
            </a:r>
            <a:r>
              <a:rPr lang="ko-KR" altLang="en-US" sz="1200" dirty="0" err="1"/>
              <a:t>가독성이</a:t>
            </a:r>
            <a:r>
              <a:rPr lang="ko-KR" altLang="en-US" sz="1200" dirty="0"/>
              <a:t> 좋다는 것을 알 수 있을 것이다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re.VERBOSE</a:t>
            </a:r>
            <a:r>
              <a:rPr lang="en-US" altLang="ko-KR" sz="1200" dirty="0"/>
              <a:t> </a:t>
            </a:r>
            <a:r>
              <a:rPr lang="ko-KR" altLang="en-US" sz="1200" dirty="0"/>
              <a:t>옵션을 사용하면 문자열에 사용된 </a:t>
            </a:r>
            <a:r>
              <a:rPr lang="en-US" altLang="ko-KR" sz="1200" dirty="0"/>
              <a:t>whitespace </a:t>
            </a:r>
            <a:r>
              <a:rPr lang="ko-KR" altLang="en-US" sz="1200" dirty="0"/>
              <a:t>는 컴파일 시 제거된다</a:t>
            </a:r>
            <a:r>
              <a:rPr lang="en-US" altLang="ko-KR" sz="1200" dirty="0"/>
              <a:t>. (</a:t>
            </a:r>
            <a:r>
              <a:rPr lang="ko-KR" altLang="en-US" sz="1200" dirty="0"/>
              <a:t>단 </a:t>
            </a:r>
            <a:r>
              <a:rPr lang="en-US" altLang="ko-KR" sz="1200" dirty="0"/>
              <a:t>[] </a:t>
            </a:r>
            <a:r>
              <a:rPr lang="ko-KR" altLang="en-US" sz="1200" dirty="0"/>
              <a:t>내에 사용된 </a:t>
            </a:r>
            <a:r>
              <a:rPr lang="en-US" altLang="ko-KR" sz="1200" dirty="0"/>
              <a:t>whitespace</a:t>
            </a:r>
            <a:r>
              <a:rPr lang="ko-KR" altLang="en-US" sz="1200" dirty="0"/>
              <a:t>는 제외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/>
              <a:t>그리고 라인단위로 </a:t>
            </a:r>
            <a:r>
              <a:rPr lang="en-US" altLang="ko-KR" sz="1200" dirty="0"/>
              <a:t># </a:t>
            </a:r>
            <a:r>
              <a:rPr lang="ko-KR" altLang="en-US" sz="1200" dirty="0"/>
              <a:t>을 이용하여 </a:t>
            </a:r>
            <a:r>
              <a:rPr lang="ko-KR" altLang="en-US" sz="1200" dirty="0" err="1"/>
              <a:t>주석문을</a:t>
            </a:r>
            <a:r>
              <a:rPr lang="ko-KR" altLang="en-US" sz="1200" dirty="0"/>
              <a:t> 작성하는 것이 가능하게 된다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68216" y="4869160"/>
            <a:ext cx="3456384" cy="12961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&gt;&gt;&gt;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charref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= </a:t>
            </a:r>
            <a:r>
              <a:rPr lang="en-US" altLang="ko-KR" sz="1200" dirty="0" err="1">
                <a:solidFill>
                  <a:schemeClr val="tx1"/>
                </a:solidFill>
              </a:rPr>
              <a:t>re.compile</a:t>
            </a:r>
            <a:r>
              <a:rPr lang="en-US" altLang="ko-KR" sz="1200" dirty="0">
                <a:solidFill>
                  <a:schemeClr val="tx1"/>
                </a:solidFill>
              </a:rPr>
              <a:t>(r""" &amp;[#] # Start of a numeric entity reference ( 0[0-7]+ # Octal form | [0-9]+ # Decimal form | x[0-9a-fA-F]+ # Hexadecimal form ) ; # Trailing semicolon """, </a:t>
            </a:r>
            <a:r>
              <a:rPr lang="en-US" altLang="ko-KR" sz="1200" dirty="0" err="1">
                <a:solidFill>
                  <a:schemeClr val="tx1"/>
                </a:solidFill>
              </a:rPr>
              <a:t>re.VERBOSE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00416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정규표현식</a:t>
            </a:r>
            <a:r>
              <a:rPr lang="ko-KR" altLang="en-US" b="1" dirty="0"/>
              <a:t> </a:t>
            </a:r>
            <a:r>
              <a:rPr lang="en-US" altLang="ko-KR" b="1" dirty="0" smtClean="0"/>
              <a:t>–Compile </a:t>
            </a:r>
            <a:r>
              <a:rPr lang="ko-KR" altLang="en-US" b="1" dirty="0" smtClean="0"/>
              <a:t>후 검색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match, search</a:t>
            </a:r>
            <a:r>
              <a:rPr lang="ko-KR" altLang="en-US" sz="1800" dirty="0"/>
              <a:t>는 정규식과 매치될 때에는 </a:t>
            </a:r>
            <a:r>
              <a:rPr lang="en-US" altLang="ko-KR" sz="1800" dirty="0"/>
              <a:t>match object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리턴하고</a:t>
            </a:r>
            <a:r>
              <a:rPr lang="ko-KR" altLang="en-US" sz="1800" dirty="0"/>
              <a:t> 매치되지 않을 경우에는 </a:t>
            </a:r>
            <a:r>
              <a:rPr lang="en-US" altLang="ko-KR" sz="1800" dirty="0"/>
              <a:t>None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리턴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match - </a:t>
            </a:r>
            <a:r>
              <a:rPr lang="ko-KR" altLang="en-US" sz="1800" dirty="0"/>
              <a:t>문자열의 처음부터 검색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search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문자열 내에서 일치하는 것이 </a:t>
            </a:r>
            <a:r>
              <a:rPr lang="ko-KR" altLang="en-US" sz="1800" dirty="0"/>
              <a:t>있는지 검색</a:t>
            </a:r>
            <a:endParaRPr lang="en-US" altLang="ko-KR" sz="1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466969"/>
              </p:ext>
            </p:extLst>
          </p:nvPr>
        </p:nvGraphicFramePr>
        <p:xfrm>
          <a:off x="539552" y="3212976"/>
          <a:ext cx="8153400" cy="2257288"/>
        </p:xfrm>
        <a:graphic>
          <a:graphicData uri="http://schemas.openxmlformats.org/drawingml/2006/table">
            <a:tbl>
              <a:tblPr/>
              <a:tblGrid>
                <a:gridCol w="2664296"/>
                <a:gridCol w="5489104"/>
              </a:tblGrid>
              <a:tr h="17877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effectLst/>
                        </a:rPr>
                        <a:t>function</a:t>
                      </a:r>
                      <a:endParaRPr lang="en-US" sz="12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78778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match()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문자열의 처음부터 정규식과 매치되는지 조사한다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862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search()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문자열 전체를 검색하여 정규식과 매치되는지 조사한다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862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findall()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정규식과 매치되는 </a:t>
                      </a:r>
                      <a:r>
                        <a:rPr lang="ko-KR" altLang="en-US" sz="1200" dirty="0" smtClean="0">
                          <a:effectLst/>
                        </a:rPr>
                        <a:t>모든 라인의 </a:t>
                      </a:r>
                      <a:r>
                        <a:rPr lang="ko-KR" altLang="en-US" sz="1200" dirty="0">
                          <a:effectLst/>
                        </a:rPr>
                        <a:t>문자열</a:t>
                      </a:r>
                      <a:r>
                        <a:rPr lang="en-US" altLang="ko-KR" sz="1200" dirty="0">
                          <a:effectLst/>
                        </a:rPr>
                        <a:t>(substring)</a:t>
                      </a:r>
                      <a:r>
                        <a:rPr lang="ko-KR" altLang="en-US" sz="1200" dirty="0">
                          <a:effectLst/>
                        </a:rPr>
                        <a:t>을 리스트로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862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finditer</a:t>
                      </a:r>
                      <a:r>
                        <a:rPr lang="en-US" sz="1200" dirty="0">
                          <a:effectLst/>
                        </a:rPr>
                        <a:t>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정규식과 매치되는 모든 </a:t>
                      </a:r>
                      <a:r>
                        <a:rPr lang="ko-KR" altLang="en-US" sz="1200" dirty="0" smtClean="0">
                          <a:effectLst/>
                        </a:rPr>
                        <a:t>라인의 문자열</a:t>
                      </a:r>
                      <a:r>
                        <a:rPr lang="en-US" altLang="ko-KR" sz="1200" dirty="0">
                          <a:effectLst/>
                        </a:rPr>
                        <a:t>(substring)</a:t>
                      </a:r>
                      <a:r>
                        <a:rPr lang="ko-KR" altLang="en-US" sz="1200" dirty="0">
                          <a:effectLst/>
                        </a:rPr>
                        <a:t>을 </a:t>
                      </a:r>
                      <a:r>
                        <a:rPr lang="en-US" altLang="ko-KR" sz="1200" dirty="0">
                          <a:effectLst/>
                        </a:rPr>
                        <a:t>iterator </a:t>
                      </a:r>
                      <a:r>
                        <a:rPr lang="ko-KR" altLang="en-US" sz="1200" dirty="0">
                          <a:effectLst/>
                        </a:rPr>
                        <a:t>객체로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862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sub()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정규식과 매치되면 변경시킴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862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split()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매칭되면 </a:t>
                      </a:r>
                      <a:r>
                        <a:rPr lang="ko-KR" altLang="en-US" sz="1200" dirty="0" err="1" smtClean="0">
                          <a:effectLst/>
                        </a:rPr>
                        <a:t>패턴별로</a:t>
                      </a:r>
                      <a:r>
                        <a:rPr lang="ko-KR" altLang="en-US" sz="1200" dirty="0" smtClean="0">
                          <a:effectLst/>
                        </a:rPr>
                        <a:t> 쪼개서 리턴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07806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Search/match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45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match </a:t>
            </a:r>
            <a:r>
              <a:rPr lang="ko-KR" altLang="en-US" b="1" dirty="0" smtClean="0"/>
              <a:t>함수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문자열에 패턴을 찾아 검색이 필요한 경우 처리</a:t>
            </a:r>
            <a:r>
              <a:rPr lang="en-US" altLang="ko-KR" sz="1800" dirty="0" smtClean="0"/>
              <a:t>match</a:t>
            </a:r>
            <a:r>
              <a:rPr lang="en-US" altLang="ko-KR" sz="1800" dirty="0"/>
              <a:t>, search</a:t>
            </a:r>
            <a:r>
              <a:rPr lang="ko-KR" altLang="en-US" sz="1800" dirty="0"/>
              <a:t>는 정규식과 매치될 때에는 </a:t>
            </a:r>
            <a:r>
              <a:rPr lang="en-US" altLang="ko-KR" sz="1800" dirty="0"/>
              <a:t>match object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리턴하고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매치되지 </a:t>
            </a:r>
            <a:r>
              <a:rPr lang="ko-KR" altLang="en-US" sz="1800" dirty="0"/>
              <a:t>않을 경우에는 </a:t>
            </a:r>
            <a:r>
              <a:rPr lang="en-US" altLang="ko-KR" sz="1800" dirty="0"/>
              <a:t>None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리턴</a:t>
            </a:r>
            <a:endParaRPr lang="en-US" altLang="ko-KR" sz="1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055195"/>
              </p:ext>
            </p:extLst>
          </p:nvPr>
        </p:nvGraphicFramePr>
        <p:xfrm>
          <a:off x="486003" y="2708920"/>
          <a:ext cx="8153400" cy="914400"/>
        </p:xfrm>
        <a:graphic>
          <a:graphicData uri="http://schemas.openxmlformats.org/drawingml/2006/table">
            <a:tbl>
              <a:tblPr/>
              <a:tblGrid>
                <a:gridCol w="2664296"/>
                <a:gridCol w="5489104"/>
              </a:tblGrid>
              <a:tr h="16078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함수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match</a:t>
                      </a:r>
                      <a:r>
                        <a:rPr lang="en-US" sz="1400" dirty="0" smtClean="0">
                          <a:effectLst/>
                        </a:rPr>
                        <a:t>(</a:t>
                      </a:r>
                      <a:r>
                        <a:rPr lang="ko-KR" altLang="en-US" sz="1400" dirty="0" smtClean="0">
                          <a:effectLst/>
                        </a:rPr>
                        <a:t>패턴</a:t>
                      </a:r>
                      <a:r>
                        <a:rPr lang="en-US" altLang="ko-KR" sz="1400" dirty="0" smtClean="0">
                          <a:effectLst/>
                        </a:rPr>
                        <a:t>,</a:t>
                      </a:r>
                      <a:r>
                        <a:rPr lang="ko-KR" altLang="en-US" sz="1400" dirty="0" smtClean="0">
                          <a:effectLst/>
                        </a:rPr>
                        <a:t>문자열</a:t>
                      </a:r>
                      <a:r>
                        <a:rPr lang="en-US" altLang="ko-KR" sz="1400" dirty="0" smtClean="0">
                          <a:effectLst/>
                        </a:rPr>
                        <a:t>,</a:t>
                      </a:r>
                      <a:r>
                        <a:rPr lang="ko-KR" altLang="en-US" sz="1400" dirty="0" smtClean="0">
                          <a:effectLst/>
                        </a:rPr>
                        <a:t>플래그</a:t>
                      </a:r>
                      <a:r>
                        <a:rPr lang="en-US" sz="1400" dirty="0" smtClean="0"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문자열의 처음부터 정규식과 매치되는지 조사한다</a:t>
                      </a:r>
                      <a:r>
                        <a:rPr lang="en-US" altLang="ko-KR" sz="14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search</a:t>
                      </a:r>
                      <a:r>
                        <a:rPr lang="en-US" sz="1400" dirty="0" smtClean="0">
                          <a:effectLst/>
                        </a:rPr>
                        <a:t>(</a:t>
                      </a:r>
                      <a:r>
                        <a:rPr lang="ko-KR" altLang="en-US" sz="1400" dirty="0" smtClean="0">
                          <a:effectLst/>
                        </a:rPr>
                        <a:t>패턴</a:t>
                      </a:r>
                      <a:r>
                        <a:rPr lang="en-US" altLang="ko-KR" sz="1400" dirty="0" smtClean="0">
                          <a:effectLst/>
                        </a:rPr>
                        <a:t>,</a:t>
                      </a:r>
                      <a:r>
                        <a:rPr lang="ko-KR" altLang="en-US" sz="1400" dirty="0" smtClean="0">
                          <a:effectLst/>
                        </a:rPr>
                        <a:t>문자열</a:t>
                      </a:r>
                      <a:r>
                        <a:rPr lang="en-US" altLang="ko-KR" sz="1400" dirty="0" smtClean="0">
                          <a:effectLst/>
                        </a:rPr>
                        <a:t>,</a:t>
                      </a:r>
                      <a:r>
                        <a:rPr lang="ko-KR" altLang="en-US" sz="1400" dirty="0" smtClean="0">
                          <a:effectLst/>
                        </a:rPr>
                        <a:t>플래그</a:t>
                      </a:r>
                      <a:r>
                        <a:rPr lang="en-US" sz="1400" dirty="0" smtClean="0"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문자열 전체를 검색하여 정규식과 매치되는지 조사한다</a:t>
                      </a:r>
                      <a:r>
                        <a:rPr lang="en-US" altLang="ko-KR" sz="14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940152" y="3868553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(.*) </a:t>
            </a:r>
            <a:r>
              <a:rPr lang="ko-KR" altLang="en-US" dirty="0" smtClean="0"/>
              <a:t>패턴은 문자숫자가 연속</a:t>
            </a:r>
            <a:endParaRPr lang="en-US" altLang="ko-KR" dirty="0" smtClean="0"/>
          </a:p>
          <a:p>
            <a:r>
              <a:rPr lang="en-US" altLang="ko-KR" dirty="0" smtClean="0"/>
              <a:t>(.*?) </a:t>
            </a:r>
            <a:r>
              <a:rPr lang="ko-KR" altLang="en-US" dirty="0" smtClean="0"/>
              <a:t>패턴은 문자숫자가 연속된 것이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12160" y="5577181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Group(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패턴매칭된</a:t>
            </a:r>
            <a:r>
              <a:rPr lang="ko-KR" altLang="en-US" dirty="0" smtClean="0"/>
              <a:t> 결과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177</a:t>
            </a:fld>
            <a:endParaRPr lang="ko-KR" altLang="en-US"/>
          </a:p>
        </p:txBody>
      </p:sp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9039"/>
            <a:ext cx="5256584" cy="2813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391181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match </a:t>
            </a:r>
            <a:r>
              <a:rPr lang="en-US" altLang="ko-KR" b="1" dirty="0" smtClean="0"/>
              <a:t>– match object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67667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Match</a:t>
            </a:r>
            <a:r>
              <a:rPr lang="ko-KR" altLang="en-US" sz="1800" dirty="0" smtClean="0"/>
              <a:t>는 </a:t>
            </a:r>
            <a:r>
              <a:rPr lang="ko-KR" altLang="en-US" sz="1800" dirty="0" err="1" smtClean="0"/>
              <a:t>첫번째</a:t>
            </a:r>
            <a:r>
              <a:rPr lang="ko-KR" altLang="en-US" sz="1800" dirty="0" smtClean="0"/>
              <a:t> 자리부터 동일한 패턴이 발생할 때만 </a:t>
            </a:r>
            <a:r>
              <a:rPr lang="en-US" altLang="ko-KR" sz="1800" dirty="0" smtClean="0"/>
              <a:t>Object</a:t>
            </a:r>
            <a:r>
              <a:rPr lang="ko-KR" altLang="en-US" sz="1800" dirty="0" smtClean="0"/>
              <a:t>가 만들어 짐</a:t>
            </a:r>
            <a:r>
              <a:rPr lang="en-US" altLang="ko-KR" sz="1800" dirty="0" smtClean="0"/>
              <a:t>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Match() </a:t>
            </a:r>
            <a:r>
              <a:rPr lang="ko-KR" altLang="en-US" sz="1800" dirty="0" err="1" smtClean="0"/>
              <a:t>메소드에서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리턴하는</a:t>
            </a:r>
            <a:r>
              <a:rPr lang="ko-KR" altLang="en-US" sz="1800" dirty="0" smtClean="0"/>
              <a:t> 객체를 이용해서 </a:t>
            </a:r>
            <a:r>
              <a:rPr lang="ko-KR" altLang="en-US" sz="1800" dirty="0" err="1" smtClean="0"/>
              <a:t>메소드를</a:t>
            </a:r>
            <a:r>
              <a:rPr lang="ko-KR" altLang="en-US" sz="1800" dirty="0" smtClean="0"/>
              <a:t> 가지고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055532"/>
              </p:ext>
            </p:extLst>
          </p:nvPr>
        </p:nvGraphicFramePr>
        <p:xfrm>
          <a:off x="4860032" y="3284985"/>
          <a:ext cx="3672408" cy="2519956"/>
        </p:xfrm>
        <a:graphic>
          <a:graphicData uri="http://schemas.openxmlformats.org/drawingml/2006/table">
            <a:tbl>
              <a:tblPr/>
              <a:tblGrid>
                <a:gridCol w="1200037"/>
                <a:gridCol w="2472371"/>
              </a:tblGrid>
              <a:tr h="38551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Method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55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group()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문자열을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7663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start()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시작 위치를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55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end()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끝 위치를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508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span()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ko-KR" altLang="en-US" sz="1200" dirty="0">
                          <a:effectLst/>
                        </a:rPr>
                        <a:t>시작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끝</a:t>
                      </a:r>
                      <a:r>
                        <a:rPr lang="en-US" altLang="ko-KR" sz="1200" dirty="0">
                          <a:effectLst/>
                        </a:rPr>
                        <a:t>) </a:t>
                      </a:r>
                      <a:r>
                        <a:rPr lang="ko-KR" altLang="en-US" sz="1200" dirty="0">
                          <a:effectLst/>
                        </a:rPr>
                        <a:t>에 해당되는 </a:t>
                      </a:r>
                      <a:r>
                        <a:rPr lang="ko-KR" altLang="en-US" sz="1200" dirty="0" err="1">
                          <a:effectLst/>
                        </a:rPr>
                        <a:t>튜플을</a:t>
                      </a:r>
                      <a:r>
                        <a:rPr lang="ko-KR" altLang="en-US" sz="1200" dirty="0">
                          <a:effectLst/>
                        </a:rPr>
                        <a:t>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611560" y="2420888"/>
            <a:ext cx="3888432" cy="41764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&gt;&gt;&gt; mat = </a:t>
            </a:r>
            <a:r>
              <a:rPr lang="en-US" altLang="ko-KR" sz="1200" dirty="0" err="1">
                <a:solidFill>
                  <a:schemeClr val="tx1"/>
                </a:solidFill>
              </a:rPr>
              <a:t>re.compile</a:t>
            </a:r>
            <a:r>
              <a:rPr lang="en-US" altLang="ko-KR" sz="1200" dirty="0">
                <a:solidFill>
                  <a:schemeClr val="tx1"/>
                </a:solidFill>
              </a:rPr>
              <a:t>("[a-z</a:t>
            </a:r>
            <a:r>
              <a:rPr lang="en-US" altLang="ko-KR" sz="1200" dirty="0" smtClean="0">
                <a:solidFill>
                  <a:schemeClr val="tx1"/>
                </a:solidFill>
              </a:rPr>
              <a:t>]+")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mat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&lt;_</a:t>
            </a:r>
            <a:r>
              <a:rPr lang="en-US" altLang="ko-KR" sz="1200" dirty="0" err="1">
                <a:solidFill>
                  <a:schemeClr val="tx1"/>
                </a:solidFill>
              </a:rPr>
              <a:t>sre.SRE_Pattern</a:t>
            </a:r>
            <a:r>
              <a:rPr lang="en-US" altLang="ko-KR" sz="1200" dirty="0">
                <a:solidFill>
                  <a:schemeClr val="tx1"/>
                </a:solidFill>
              </a:rPr>
              <a:t> object at 0x063D2C60&gt;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r>
              <a:rPr lang="en-US" altLang="ko-KR" sz="1200" dirty="0" err="1">
                <a:solidFill>
                  <a:schemeClr val="tx1"/>
                </a:solidFill>
              </a:rPr>
              <a:t>mo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</a:rPr>
              <a:t>mat.match</a:t>
            </a:r>
            <a:r>
              <a:rPr lang="en-US" altLang="ko-KR" sz="1200" dirty="0">
                <a:solidFill>
                  <a:schemeClr val="tx1"/>
                </a:solidFill>
              </a:rPr>
              <a:t>('</a:t>
            </a:r>
            <a:r>
              <a:rPr lang="en-US" altLang="ko-KR" sz="1200" dirty="0" err="1">
                <a:solidFill>
                  <a:schemeClr val="tx1"/>
                </a:solidFill>
              </a:rPr>
              <a:t>abc</a:t>
            </a:r>
            <a:r>
              <a:rPr lang="en-US" altLang="ko-KR" sz="1200" dirty="0" smtClean="0">
                <a:solidFill>
                  <a:schemeClr val="tx1"/>
                </a:solidFill>
              </a:rPr>
              <a:t>')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r>
              <a:rPr lang="en-US" altLang="ko-KR" sz="1200" dirty="0" err="1">
                <a:solidFill>
                  <a:schemeClr val="tx1"/>
                </a:solidFill>
              </a:rPr>
              <a:t>mo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&lt;_</a:t>
            </a:r>
            <a:r>
              <a:rPr lang="en-US" altLang="ko-KR" sz="1200" dirty="0" err="1">
                <a:solidFill>
                  <a:schemeClr val="tx1"/>
                </a:solidFill>
              </a:rPr>
              <a:t>sre.SRE_Match</a:t>
            </a:r>
            <a:r>
              <a:rPr lang="en-US" altLang="ko-KR" sz="1200" dirty="0">
                <a:solidFill>
                  <a:schemeClr val="tx1"/>
                </a:solidFill>
              </a:rPr>
              <a:t> object at 0x065567C8&gt;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r>
              <a:rPr lang="en-US" altLang="ko-KR" sz="1200" dirty="0" err="1">
                <a:solidFill>
                  <a:schemeClr val="tx1"/>
                </a:solidFill>
              </a:rPr>
              <a:t>mo.group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'</a:t>
            </a:r>
            <a:r>
              <a:rPr lang="en-US" altLang="ko-KR" sz="1200" dirty="0" err="1">
                <a:solidFill>
                  <a:schemeClr val="tx1"/>
                </a:solidFill>
              </a:rPr>
              <a:t>abc</a:t>
            </a:r>
            <a:r>
              <a:rPr lang="en-US" altLang="ko-KR" sz="1200" dirty="0">
                <a:solidFill>
                  <a:schemeClr val="tx1"/>
                </a:solidFill>
              </a:rPr>
              <a:t>'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r>
              <a:rPr lang="en-US" altLang="ko-KR" sz="1200" dirty="0" err="1">
                <a:solidFill>
                  <a:schemeClr val="tx1"/>
                </a:solidFill>
              </a:rPr>
              <a:t>mo.start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0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r>
              <a:rPr lang="en-US" altLang="ko-KR" sz="1200" dirty="0" err="1">
                <a:solidFill>
                  <a:schemeClr val="tx1"/>
                </a:solidFill>
              </a:rPr>
              <a:t>mo.end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r>
              <a:rPr lang="en-US" altLang="ko-KR" sz="1200" dirty="0" err="1">
                <a:solidFill>
                  <a:schemeClr val="tx1"/>
                </a:solidFill>
              </a:rPr>
              <a:t>mo.span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(0, 3)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r>
              <a:rPr lang="en-US" altLang="ko-KR" sz="1200" dirty="0" smtClean="0">
                <a:solidFill>
                  <a:schemeClr val="tx1"/>
                </a:solidFill>
              </a:rPr>
              <a:t>#</a:t>
            </a:r>
            <a:r>
              <a:rPr lang="ko-KR" altLang="en-US" sz="1200" dirty="0" smtClean="0">
                <a:solidFill>
                  <a:schemeClr val="tx1"/>
                </a:solidFill>
              </a:rPr>
              <a:t>동일한 패턴이 아니면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미스매칭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if </a:t>
            </a:r>
            <a:r>
              <a:rPr lang="en-US" altLang="ko-KR" sz="1200" dirty="0" err="1">
                <a:solidFill>
                  <a:schemeClr val="tx1"/>
                </a:solidFill>
              </a:rPr>
              <a:t>mat.match</a:t>
            </a:r>
            <a:r>
              <a:rPr lang="en-US" altLang="ko-KR" sz="1200" dirty="0">
                <a:solidFill>
                  <a:schemeClr val="tx1"/>
                </a:solidFill>
              </a:rPr>
              <a:t>("  </a:t>
            </a:r>
            <a:r>
              <a:rPr lang="en-US" altLang="ko-KR" sz="1200" dirty="0" err="1">
                <a:solidFill>
                  <a:schemeClr val="tx1"/>
                </a:solidFill>
              </a:rPr>
              <a:t>abc</a:t>
            </a:r>
            <a:r>
              <a:rPr lang="en-US" altLang="ko-KR" sz="1200" dirty="0">
                <a:solidFill>
                  <a:schemeClr val="tx1"/>
                </a:solidFill>
              </a:rPr>
              <a:t>") == None :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...     print("mismatch")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... 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mismatch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7033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search – match object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67667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내부에 있는 패턴을 검색하여 처음부터 매칭되는 것을 검색하여 매칭시킴</a:t>
            </a:r>
            <a:endParaRPr lang="en-US" altLang="ko-KR" sz="1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93768"/>
              </p:ext>
            </p:extLst>
          </p:nvPr>
        </p:nvGraphicFramePr>
        <p:xfrm>
          <a:off x="4860032" y="3284984"/>
          <a:ext cx="3672408" cy="2512906"/>
        </p:xfrm>
        <a:graphic>
          <a:graphicData uri="http://schemas.openxmlformats.org/drawingml/2006/table">
            <a:tbl>
              <a:tblPr/>
              <a:tblGrid>
                <a:gridCol w="1200037"/>
                <a:gridCol w="2472371"/>
              </a:tblGrid>
              <a:tr h="3556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Method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group()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문자열을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266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start()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시작 위치를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25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end()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끝 위치를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518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span()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ko-KR" altLang="en-US" sz="1200" dirty="0">
                          <a:effectLst/>
                        </a:rPr>
                        <a:t>시작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끝</a:t>
                      </a:r>
                      <a:r>
                        <a:rPr lang="en-US" altLang="ko-KR" sz="1200" dirty="0">
                          <a:effectLst/>
                        </a:rPr>
                        <a:t>) </a:t>
                      </a:r>
                      <a:r>
                        <a:rPr lang="ko-KR" altLang="en-US" sz="1200" dirty="0">
                          <a:effectLst/>
                        </a:rPr>
                        <a:t>에 해당되는 </a:t>
                      </a:r>
                      <a:r>
                        <a:rPr lang="ko-KR" altLang="en-US" sz="1200" dirty="0" err="1">
                          <a:effectLst/>
                        </a:rPr>
                        <a:t>튜플을</a:t>
                      </a:r>
                      <a:r>
                        <a:rPr lang="ko-KR" altLang="en-US" sz="1200" dirty="0">
                          <a:effectLst/>
                        </a:rPr>
                        <a:t>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611560" y="2564904"/>
            <a:ext cx="4104456" cy="40324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&gt;&gt;&gt; mat = </a:t>
            </a:r>
            <a:r>
              <a:rPr lang="en-US" altLang="ko-KR" sz="1400" dirty="0" err="1">
                <a:solidFill>
                  <a:schemeClr val="tx1"/>
                </a:solidFill>
              </a:rPr>
              <a:t>re.compile</a:t>
            </a:r>
            <a:r>
              <a:rPr lang="en-US" altLang="ko-KR" sz="1400" dirty="0">
                <a:solidFill>
                  <a:schemeClr val="tx1"/>
                </a:solidFill>
              </a:rPr>
              <a:t>("[a-z</a:t>
            </a:r>
            <a:r>
              <a:rPr lang="en-US" altLang="ko-KR" sz="1400" dirty="0" smtClean="0">
                <a:solidFill>
                  <a:schemeClr val="tx1"/>
                </a:solidFill>
              </a:rPr>
              <a:t>]+")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mat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&lt;_</a:t>
            </a:r>
            <a:r>
              <a:rPr lang="en-US" altLang="ko-KR" sz="1400" dirty="0" err="1">
                <a:solidFill>
                  <a:schemeClr val="tx1"/>
                </a:solidFill>
              </a:rPr>
              <a:t>sre.SRE_Pattern</a:t>
            </a:r>
            <a:r>
              <a:rPr lang="en-US" altLang="ko-KR" sz="1400" dirty="0">
                <a:solidFill>
                  <a:schemeClr val="tx1"/>
                </a:solidFill>
              </a:rPr>
              <a:t> object at 0x063D2C60&gt;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so1 = </a:t>
            </a:r>
            <a:r>
              <a:rPr lang="en-US" altLang="ko-KR" sz="1400" dirty="0" err="1">
                <a:solidFill>
                  <a:schemeClr val="tx1"/>
                </a:solidFill>
              </a:rPr>
              <a:t>mat.search</a:t>
            </a:r>
            <a:r>
              <a:rPr lang="en-US" altLang="ko-KR" sz="1400" dirty="0">
                <a:solidFill>
                  <a:schemeClr val="tx1"/>
                </a:solidFill>
              </a:rPr>
              <a:t>("123abc")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so1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&lt;_</a:t>
            </a:r>
            <a:r>
              <a:rPr lang="en-US" altLang="ko-KR" sz="1400" dirty="0" err="1">
                <a:solidFill>
                  <a:schemeClr val="tx1"/>
                </a:solidFill>
              </a:rPr>
              <a:t>sre.SRE_Match</a:t>
            </a:r>
            <a:r>
              <a:rPr lang="en-US" altLang="ko-KR" sz="1400" dirty="0">
                <a:solidFill>
                  <a:schemeClr val="tx1"/>
                </a:solidFill>
              </a:rPr>
              <a:t> object at 0x06556608&gt;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so1.group()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'</a:t>
            </a:r>
            <a:r>
              <a:rPr lang="en-US" altLang="ko-KR" sz="1400" dirty="0" err="1">
                <a:solidFill>
                  <a:schemeClr val="tx1"/>
                </a:solidFill>
              </a:rPr>
              <a:t>abc</a:t>
            </a:r>
            <a:r>
              <a:rPr lang="en-US" altLang="ko-KR" sz="1400" dirty="0">
                <a:solidFill>
                  <a:schemeClr val="tx1"/>
                </a:solidFill>
              </a:rPr>
              <a:t>'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so1.start()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so1.end()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6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so1.span()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(3, 6)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904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Request class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err="1" smtClean="0"/>
              <a:t>request.Request</a:t>
            </a:r>
            <a:r>
              <a:rPr lang="ko-KR" altLang="en-US" dirty="0" smtClean="0"/>
              <a:t>에 대한 정보 작성하는 클래스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140968"/>
            <a:ext cx="7391400" cy="351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00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search – named group </a:t>
            </a:r>
            <a:r>
              <a:rPr lang="ko-KR" altLang="en-US" b="1" dirty="0" smtClean="0"/>
              <a:t>처리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Group </a:t>
            </a:r>
            <a:r>
              <a:rPr lang="ko-KR" altLang="en-US" sz="2800" dirty="0" smtClean="0"/>
              <a:t>패턴에 특정 이름을 부여하고 </a:t>
            </a:r>
            <a:r>
              <a:rPr lang="ko-KR" altLang="en-US" sz="2800" dirty="0" err="1" smtClean="0"/>
              <a:t>패턴매칭</a:t>
            </a:r>
            <a:r>
              <a:rPr lang="ko-KR" altLang="en-US" sz="2800" dirty="0" smtClean="0"/>
              <a:t> 후에 그 이름 별로 검색</a:t>
            </a:r>
            <a:endParaRPr lang="en-US" altLang="ko-KR" sz="2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195736" y="6093296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Group()</a:t>
            </a:r>
            <a:r>
              <a:rPr lang="ko-KR" altLang="en-US" dirty="0" smtClean="0"/>
              <a:t>에서 인덱스로 </a:t>
            </a:r>
            <a:r>
              <a:rPr lang="ko-KR" altLang="en-US" dirty="0" err="1" smtClean="0"/>
              <a:t>조회시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그룹핑</a:t>
            </a:r>
            <a:r>
              <a:rPr lang="ko-KR" altLang="en-US" dirty="0" smtClean="0"/>
              <a:t> 된 결과는 인덱스가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번부터 조회해야 함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180</a:t>
            </a:fld>
            <a:endParaRPr lang="ko-KR" altLang="en-US"/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2780928"/>
            <a:ext cx="6648450" cy="3178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549514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sub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92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함수</a:t>
            </a:r>
            <a:r>
              <a:rPr lang="en-US" altLang="ko-KR" b="1" dirty="0" smtClean="0"/>
              <a:t>:</a:t>
            </a:r>
            <a:r>
              <a:rPr lang="ko-KR" altLang="en-US" b="1" dirty="0" smtClean="0"/>
              <a:t>문자열 수정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문자열에 패턴을 찾아 변경이 필요한 경우 처리</a:t>
            </a:r>
            <a:r>
              <a:rPr lang="en-US" altLang="ko-KR" sz="1800" dirty="0" smtClean="0"/>
              <a:t>match</a:t>
            </a:r>
            <a:r>
              <a:rPr lang="en-US" altLang="ko-KR" sz="1800" dirty="0"/>
              <a:t>, search</a:t>
            </a:r>
            <a:r>
              <a:rPr lang="ko-KR" altLang="en-US" sz="1800" dirty="0"/>
              <a:t>는 정규식과 매치될 때에는 </a:t>
            </a:r>
            <a:r>
              <a:rPr lang="en-US" altLang="ko-KR" sz="1800" dirty="0"/>
              <a:t>match object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리턴하고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매치되지 </a:t>
            </a:r>
            <a:r>
              <a:rPr lang="ko-KR" altLang="en-US" sz="1800" dirty="0"/>
              <a:t>않을 경우에는 </a:t>
            </a:r>
            <a:r>
              <a:rPr lang="en-US" altLang="ko-KR" sz="1800" dirty="0"/>
              <a:t>None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리턴</a:t>
            </a:r>
            <a:endParaRPr lang="en-US" altLang="ko-KR" sz="1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583341"/>
              </p:ext>
            </p:extLst>
          </p:nvPr>
        </p:nvGraphicFramePr>
        <p:xfrm>
          <a:off x="539552" y="2780928"/>
          <a:ext cx="8153400" cy="1005840"/>
        </p:xfrm>
        <a:graphic>
          <a:graphicData uri="http://schemas.openxmlformats.org/drawingml/2006/table">
            <a:tbl>
              <a:tblPr/>
              <a:tblGrid>
                <a:gridCol w="2664296"/>
                <a:gridCol w="548910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effectLst/>
                        </a:rPr>
                        <a:t>함수</a:t>
                      </a:r>
                      <a:endParaRPr 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effectLst/>
                        </a:rPr>
                        <a:t>sub(</a:t>
                      </a:r>
                      <a:r>
                        <a:rPr lang="en-US" dirty="0" err="1" smtClean="0">
                          <a:effectLst/>
                        </a:rPr>
                        <a:t>pattern,replace,string</a:t>
                      </a:r>
                      <a:r>
                        <a:rPr lang="en-US" dirty="0" smtClean="0">
                          <a:effectLst/>
                        </a:rPr>
                        <a:t>)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 smtClean="0">
                          <a:effectLst/>
                        </a:rPr>
                        <a:t>정규식에 매칭되는 것을 변경</a:t>
                      </a:r>
                      <a:r>
                        <a:rPr lang="en-US" altLang="ko-KR" dirty="0" smtClean="0">
                          <a:effectLst/>
                        </a:rPr>
                        <a:t>.</a:t>
                      </a:r>
                      <a:endParaRPr lang="en-US" altLang="ko-KR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08104" y="4365104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패턴 </a:t>
            </a:r>
            <a:r>
              <a:rPr lang="en-US" altLang="ko-KR" dirty="0" smtClean="0"/>
              <a:t>#.*$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#</a:t>
            </a:r>
            <a:r>
              <a:rPr lang="ko-KR" altLang="en-US" dirty="0" smtClean="0"/>
              <a:t>으로 시작하는 모든 문자를 </a:t>
            </a:r>
            <a:r>
              <a:rPr lang="en-US" altLang="ko-KR" dirty="0" smtClean="0"/>
              <a:t>$(</a:t>
            </a:r>
            <a:r>
              <a:rPr lang="ko-KR" altLang="en-US" dirty="0" smtClean="0"/>
              <a:t>문자열의 끝</a:t>
            </a:r>
            <a:r>
              <a:rPr lang="en-US" altLang="ko-KR" dirty="0" smtClean="0"/>
              <a:t>)</a:t>
            </a:r>
            <a:r>
              <a:rPr lang="ko-KR" altLang="en-US" dirty="0" smtClean="0"/>
              <a:t>까지 </a:t>
            </a:r>
            <a:r>
              <a:rPr lang="ko-KR" altLang="en-US" dirty="0" err="1" smtClean="0"/>
              <a:t>매칭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08104" y="5440834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패턴 </a:t>
            </a:r>
            <a:r>
              <a:rPr lang="en-US" altLang="ko-KR" dirty="0" smtClean="0"/>
              <a:t>\D</a:t>
            </a:r>
            <a:r>
              <a:rPr lang="ko-KR" altLang="en-US" dirty="0" smtClean="0"/>
              <a:t>는 </a:t>
            </a:r>
            <a:r>
              <a:rPr lang="ko-KR" altLang="en-US" dirty="0"/>
              <a:t> </a:t>
            </a:r>
            <a:r>
              <a:rPr lang="en-US" altLang="ko-KR" dirty="0"/>
              <a:t>[^0-9</a:t>
            </a:r>
            <a:r>
              <a:rPr lang="en-US" altLang="ko-KR" dirty="0" smtClean="0"/>
              <a:t>]</a:t>
            </a:r>
            <a:r>
              <a:rPr lang="ko-KR" altLang="en-US" dirty="0"/>
              <a:t> </a:t>
            </a:r>
            <a:r>
              <a:rPr lang="ko-KR" altLang="en-US" dirty="0" smtClean="0"/>
              <a:t>즉 숫자가 아닌 문자를 </a:t>
            </a:r>
            <a:r>
              <a:rPr lang="ko-KR" altLang="en-US" dirty="0" err="1" smtClean="0"/>
              <a:t>매칭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182</a:t>
            </a:fld>
            <a:endParaRPr lang="ko-KR" altLang="en-US"/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02546"/>
            <a:ext cx="473392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81762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함수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함수를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이용한 수정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함수를 이용해서 매칭된 패턴을 변경</a:t>
            </a:r>
            <a:endParaRPr lang="en-US" altLang="ko-KR" sz="28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183</a:t>
            </a:fld>
            <a:endParaRPr lang="ko-KR" altLang="en-US"/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44416"/>
            <a:ext cx="519112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139966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함수</a:t>
            </a:r>
            <a:r>
              <a:rPr lang="en-US" altLang="ko-KR" b="1" dirty="0" smtClean="0"/>
              <a:t>:</a:t>
            </a:r>
            <a:r>
              <a:rPr lang="en-US" altLang="ko-KR" b="1" dirty="0"/>
              <a:t>Greedy vs Non-Greedy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Greedy</a:t>
            </a:r>
            <a:r>
              <a:rPr lang="ko-KR" altLang="en-US" sz="2800" dirty="0" smtClean="0"/>
              <a:t>와 </a:t>
            </a:r>
            <a:r>
              <a:rPr lang="en-US" altLang="ko-KR" sz="2800" dirty="0" smtClean="0"/>
              <a:t>Non-Greedy </a:t>
            </a:r>
            <a:r>
              <a:rPr lang="ko-KR" altLang="en-US" sz="2800" dirty="0" smtClean="0"/>
              <a:t>에 대한 패턴을 명확히 해서 수정해야 함</a:t>
            </a:r>
            <a:endParaRPr lang="en-US" altLang="ko-KR" sz="28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932040" y="4293096"/>
            <a:ext cx="331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&lt;.*&gt; </a:t>
            </a:r>
            <a:r>
              <a:rPr lang="ko-KR" altLang="en-US" dirty="0" smtClean="0"/>
              <a:t>패턴은 모든 </a:t>
            </a:r>
            <a:r>
              <a:rPr lang="ko-KR" altLang="en-US" dirty="0" err="1" smtClean="0"/>
              <a:t>매칭을</a:t>
            </a:r>
            <a:r>
              <a:rPr lang="ko-KR" altLang="en-US" dirty="0" smtClean="0"/>
              <a:t> 다 처리해서 결과는</a:t>
            </a:r>
            <a:r>
              <a:rPr lang="en-US" altLang="ko-KR" dirty="0"/>
              <a:t> </a:t>
            </a:r>
            <a:r>
              <a:rPr lang="en-US" altLang="ko-KR" dirty="0" smtClean="0"/>
              <a:t>&lt;html</a:t>
            </a:r>
            <a:r>
              <a:rPr lang="en-US" altLang="ko-KR" dirty="0"/>
              <a:t>&gt;&lt;head&gt;&lt;title&gt;Title&lt;/title&gt;'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04048" y="5691991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&lt;.*?&gt; </a:t>
            </a:r>
            <a:r>
              <a:rPr lang="ko-KR" altLang="en-US" dirty="0" smtClean="0"/>
              <a:t>패턴 </a:t>
            </a:r>
            <a:r>
              <a:rPr lang="ko-KR" altLang="en-US" dirty="0" err="1" smtClean="0"/>
              <a:t>첫번째만</a:t>
            </a:r>
            <a:r>
              <a:rPr lang="ko-KR" altLang="en-US" dirty="0" smtClean="0"/>
              <a:t> </a:t>
            </a:r>
            <a:r>
              <a:rPr lang="ko-KR" altLang="en-US" dirty="0"/>
              <a:t>처리해서 결과는</a:t>
            </a:r>
            <a:r>
              <a:rPr lang="en-US" altLang="ko-KR" dirty="0"/>
              <a:t> &lt;html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184</a:t>
            </a:fld>
            <a:endParaRPr lang="ko-KR" altLang="en-US"/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24944"/>
            <a:ext cx="428625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22504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검색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82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 smtClean="0"/>
              <a:t>findall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428664"/>
              </p:ext>
            </p:extLst>
          </p:nvPr>
        </p:nvGraphicFramePr>
        <p:xfrm>
          <a:off x="611560" y="2204864"/>
          <a:ext cx="8153400" cy="1005840"/>
        </p:xfrm>
        <a:graphic>
          <a:graphicData uri="http://schemas.openxmlformats.org/drawingml/2006/table">
            <a:tbl>
              <a:tblPr/>
              <a:tblGrid>
                <a:gridCol w="2664296"/>
                <a:gridCol w="548910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effectLst/>
                        </a:rPr>
                        <a:t>함수</a:t>
                      </a:r>
                      <a:endParaRPr 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>
                          <a:effectLst/>
                        </a:rPr>
                        <a:t>findall</a:t>
                      </a:r>
                      <a:r>
                        <a:rPr lang="en-US" dirty="0" smtClean="0">
                          <a:effectLst/>
                        </a:rPr>
                        <a:t>(pattern, string, flags=0)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 smtClean="0">
                          <a:effectLst/>
                        </a:rPr>
                        <a:t>정규식에 매칭되는 것을 검색 후 리스트로 출력</a:t>
                      </a:r>
                      <a:r>
                        <a:rPr lang="en-US" altLang="ko-KR" dirty="0" smtClean="0">
                          <a:effectLst/>
                        </a:rPr>
                        <a:t>.</a:t>
                      </a:r>
                      <a:endParaRPr lang="en-US" altLang="ko-KR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899592" y="3573016"/>
            <a:ext cx="4104456" cy="2880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In [65]: x = "</a:t>
            </a:r>
            <a:r>
              <a:rPr lang="en-US" altLang="ko-KR" sz="1400" dirty="0" err="1">
                <a:solidFill>
                  <a:schemeClr val="tx1"/>
                </a:solidFill>
              </a:rPr>
              <a:t>abcdef</a:t>
            </a:r>
            <a:r>
              <a:rPr lang="en-US" altLang="ko-KR" sz="1400" dirty="0">
                <a:solidFill>
                  <a:schemeClr val="tx1"/>
                </a:solidFill>
              </a:rPr>
              <a:t>"</a:t>
            </a:r>
          </a:p>
          <a:p>
            <a:pPr lvl="1">
              <a:lnSpc>
                <a:spcPct val="12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In [66]: </a:t>
            </a:r>
            <a:r>
              <a:rPr lang="en-US" altLang="ko-KR" sz="1400" dirty="0" err="1">
                <a:solidFill>
                  <a:schemeClr val="tx1"/>
                </a:solidFill>
              </a:rPr>
              <a:t>re.findall</a:t>
            </a:r>
            <a:r>
              <a:rPr lang="en-US" altLang="ko-KR" sz="1400" dirty="0">
                <a:solidFill>
                  <a:schemeClr val="tx1"/>
                </a:solidFill>
              </a:rPr>
              <a:t>(".+(?=</a:t>
            </a:r>
            <a:r>
              <a:rPr lang="en-US" altLang="ko-KR" sz="1400" dirty="0" err="1">
                <a:solidFill>
                  <a:schemeClr val="tx1"/>
                </a:solidFill>
              </a:rPr>
              <a:t>def</a:t>
            </a:r>
            <a:r>
              <a:rPr lang="en-US" altLang="ko-KR" sz="1400" dirty="0">
                <a:solidFill>
                  <a:schemeClr val="tx1"/>
                </a:solidFill>
              </a:rPr>
              <a:t>)",x)</a:t>
            </a:r>
          </a:p>
          <a:p>
            <a:pPr lvl="1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Out[66]: ['</a:t>
            </a:r>
            <a:r>
              <a:rPr lang="en-US" altLang="ko-KR" sz="1400" dirty="0" err="1">
                <a:solidFill>
                  <a:schemeClr val="tx1"/>
                </a:solidFill>
              </a:rPr>
              <a:t>abc</a:t>
            </a:r>
            <a:r>
              <a:rPr lang="en-US" altLang="ko-KR" sz="1400" dirty="0">
                <a:solidFill>
                  <a:schemeClr val="tx1"/>
                </a:solidFill>
              </a:rPr>
              <a:t>']</a:t>
            </a:r>
          </a:p>
          <a:p>
            <a:pPr lvl="1">
              <a:lnSpc>
                <a:spcPct val="12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In [67]: </a:t>
            </a:r>
            <a:r>
              <a:rPr lang="en-US" altLang="ko-KR" sz="1400" dirty="0" err="1">
                <a:solidFill>
                  <a:schemeClr val="tx1"/>
                </a:solidFill>
              </a:rPr>
              <a:t>re.findall</a:t>
            </a:r>
            <a:r>
              <a:rPr lang="en-US" altLang="ko-KR" sz="1400" dirty="0">
                <a:solidFill>
                  <a:schemeClr val="tx1"/>
                </a:solidFill>
              </a:rPr>
              <a:t>("(?=</a:t>
            </a:r>
            <a:r>
              <a:rPr lang="en-US" altLang="ko-KR" sz="1400" dirty="0" err="1">
                <a:solidFill>
                  <a:schemeClr val="tx1"/>
                </a:solidFill>
              </a:rPr>
              <a:t>abc</a:t>
            </a:r>
            <a:r>
              <a:rPr lang="en-US" altLang="ko-KR" sz="1400" dirty="0">
                <a:solidFill>
                  <a:schemeClr val="tx1"/>
                </a:solidFill>
              </a:rPr>
              <a:t>).+",x)</a:t>
            </a:r>
          </a:p>
          <a:p>
            <a:pPr lvl="1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Out[67]: ['</a:t>
            </a:r>
            <a:r>
              <a:rPr lang="en-US" altLang="ko-KR" sz="1400" dirty="0" err="1">
                <a:solidFill>
                  <a:schemeClr val="tx1"/>
                </a:solidFill>
              </a:rPr>
              <a:t>abcdef</a:t>
            </a:r>
            <a:r>
              <a:rPr lang="en-US" altLang="ko-KR" sz="1400" dirty="0">
                <a:solidFill>
                  <a:schemeClr val="tx1"/>
                </a:solidFill>
              </a:rPr>
              <a:t>']</a:t>
            </a:r>
          </a:p>
          <a:p>
            <a:pPr lvl="1">
              <a:lnSpc>
                <a:spcPct val="12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In [68]: </a:t>
            </a:r>
            <a:r>
              <a:rPr lang="en-US" altLang="ko-KR" sz="1400" dirty="0" err="1">
                <a:solidFill>
                  <a:schemeClr val="tx1"/>
                </a:solidFill>
              </a:rPr>
              <a:t>re.findall</a:t>
            </a:r>
            <a:r>
              <a:rPr lang="en-US" altLang="ko-KR" sz="1400" dirty="0">
                <a:solidFill>
                  <a:schemeClr val="tx1"/>
                </a:solidFill>
              </a:rPr>
              <a:t>("(?&lt;=</a:t>
            </a:r>
            <a:r>
              <a:rPr lang="en-US" altLang="ko-KR" sz="1400" dirty="0" err="1">
                <a:solidFill>
                  <a:schemeClr val="tx1"/>
                </a:solidFill>
              </a:rPr>
              <a:t>abc</a:t>
            </a:r>
            <a:r>
              <a:rPr lang="en-US" altLang="ko-KR" sz="1400" dirty="0">
                <a:solidFill>
                  <a:schemeClr val="tx1"/>
                </a:solidFill>
              </a:rPr>
              <a:t>).+",x)</a:t>
            </a:r>
          </a:p>
          <a:p>
            <a:pPr lvl="1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Out[68]: ['</a:t>
            </a:r>
            <a:r>
              <a:rPr lang="en-US" altLang="ko-KR" sz="1400" dirty="0" err="1">
                <a:solidFill>
                  <a:schemeClr val="tx1"/>
                </a:solidFill>
              </a:rPr>
              <a:t>def</a:t>
            </a:r>
            <a:r>
              <a:rPr lang="en-US" altLang="ko-KR" sz="1400" dirty="0">
                <a:solidFill>
                  <a:schemeClr val="tx1"/>
                </a:solidFill>
              </a:rPr>
              <a:t>']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48064" y="4509120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In[67]</a:t>
            </a:r>
            <a:r>
              <a:rPr lang="ko-KR" altLang="en-US" dirty="0" smtClean="0"/>
              <a:t>은 전방인식이 안되어서 </a:t>
            </a:r>
            <a:r>
              <a:rPr lang="en-US" altLang="ko-KR" dirty="0" smtClean="0"/>
              <a:t>.+</a:t>
            </a:r>
            <a:r>
              <a:rPr lang="ko-KR" altLang="en-US" dirty="0" smtClean="0"/>
              <a:t>로 패턴 </a:t>
            </a:r>
            <a:r>
              <a:rPr lang="ko-KR" altLang="en-US" dirty="0" err="1" smtClean="0"/>
              <a:t>매칭</a:t>
            </a:r>
            <a:r>
              <a:rPr lang="ko-KR" altLang="en-US" dirty="0" smtClean="0"/>
              <a:t> 됨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05439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 smtClean="0"/>
              <a:t>finditer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001763"/>
              </p:ext>
            </p:extLst>
          </p:nvPr>
        </p:nvGraphicFramePr>
        <p:xfrm>
          <a:off x="251520" y="2852936"/>
          <a:ext cx="2664296" cy="2932117"/>
        </p:xfrm>
        <a:graphic>
          <a:graphicData uri="http://schemas.openxmlformats.org/drawingml/2006/table">
            <a:tbl>
              <a:tblPr/>
              <a:tblGrid>
                <a:gridCol w="870615"/>
                <a:gridCol w="1793681"/>
              </a:tblGrid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effectLst/>
                        </a:rPr>
                        <a:t>함수</a:t>
                      </a:r>
                      <a:endParaRPr lang="en-US" sz="12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5605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effectLst/>
                        </a:rPr>
                        <a:t>finditer</a:t>
                      </a:r>
                      <a:r>
                        <a:rPr lang="en-US" sz="1200" dirty="0" smtClean="0">
                          <a:effectLst/>
                        </a:rPr>
                        <a:t>(pattern, string, flags=0)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정규식에 매칭되는 것을 검색 후 </a:t>
                      </a:r>
                      <a:r>
                        <a:rPr lang="en-US" altLang="ko-KR" sz="1200" dirty="0" err="1" smtClean="0">
                          <a:effectLst/>
                        </a:rPr>
                        <a:t>iterable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객체</a:t>
                      </a:r>
                      <a:r>
                        <a:rPr lang="ko-KR" altLang="en-US" sz="1200" dirty="0" smtClean="0">
                          <a:effectLst/>
                        </a:rPr>
                        <a:t>로 출력되므로 실제 </a:t>
                      </a:r>
                      <a:r>
                        <a:rPr lang="ko-KR" altLang="en-US" sz="1200" dirty="0" err="1" smtClean="0">
                          <a:effectLst/>
                        </a:rPr>
                        <a:t>루핑을</a:t>
                      </a:r>
                      <a:r>
                        <a:rPr lang="ko-KR" altLang="en-US" sz="1200" dirty="0" smtClean="0">
                          <a:effectLst/>
                        </a:rPr>
                        <a:t> 처리가 필요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패턴 매칭된 것을 </a:t>
            </a:r>
            <a:r>
              <a:rPr lang="en-US" altLang="ko-KR" sz="2800" dirty="0" err="1" smtClean="0"/>
              <a:t>iterable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객체로 </a:t>
            </a:r>
            <a:r>
              <a:rPr lang="ko-KR" altLang="en-US" sz="2800" dirty="0" err="1" smtClean="0"/>
              <a:t>리턴하므로</a:t>
            </a:r>
            <a:r>
              <a:rPr lang="ko-KR" altLang="en-US" sz="2800" dirty="0" smtClean="0"/>
              <a:t> 실제 </a:t>
            </a:r>
            <a:r>
              <a:rPr lang="en-US" altLang="ko-KR" sz="2800" dirty="0" smtClean="0"/>
              <a:t>match object</a:t>
            </a:r>
            <a:r>
              <a:rPr lang="ko-KR" altLang="en-US" sz="2800" dirty="0" smtClean="0"/>
              <a:t>를 처리하기 위해 </a:t>
            </a:r>
            <a:r>
              <a:rPr lang="en-US" altLang="ko-KR" sz="2800" dirty="0" smtClean="0"/>
              <a:t>looping </a:t>
            </a:r>
            <a:r>
              <a:rPr lang="ko-KR" altLang="en-US" sz="2800" dirty="0" smtClean="0"/>
              <a:t>처리</a:t>
            </a:r>
            <a:endParaRPr lang="en-US" altLang="ko-KR" sz="28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187</a:t>
            </a:fld>
            <a:endParaRPr lang="ko-KR" altLang="en-US"/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708920"/>
            <a:ext cx="583264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96481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패턴 쪼개기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74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split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386394"/>
              </p:ext>
            </p:extLst>
          </p:nvPr>
        </p:nvGraphicFramePr>
        <p:xfrm>
          <a:off x="611560" y="2204864"/>
          <a:ext cx="8153400" cy="1280160"/>
        </p:xfrm>
        <a:graphic>
          <a:graphicData uri="http://schemas.openxmlformats.org/drawingml/2006/table">
            <a:tbl>
              <a:tblPr/>
              <a:tblGrid>
                <a:gridCol w="2448272"/>
                <a:gridCol w="570512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effectLst/>
                        </a:rPr>
                        <a:t>함수</a:t>
                      </a:r>
                      <a:endParaRPr 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effectLst/>
                        </a:rPr>
                        <a:t>split(pattern, string, </a:t>
                      </a:r>
                      <a:r>
                        <a:rPr lang="en-US" dirty="0" err="1" smtClean="0">
                          <a:effectLst/>
                        </a:rPr>
                        <a:t>maxsplit</a:t>
                      </a:r>
                      <a:r>
                        <a:rPr lang="en-US" dirty="0" smtClean="0">
                          <a:effectLst/>
                        </a:rPr>
                        <a:t>=0, flags=0)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 smtClean="0">
                          <a:effectLst/>
                        </a:rPr>
                        <a:t>정규식에 매칭되는 것을 검색 후 쪼개서 리스트로 출력</a:t>
                      </a:r>
                      <a:r>
                        <a:rPr lang="en-US" altLang="ko-KR" dirty="0" smtClean="0">
                          <a:effectLst/>
                        </a:rPr>
                        <a:t>.</a:t>
                      </a:r>
                      <a:endParaRPr lang="en-US" altLang="ko-KR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683568" y="3933056"/>
            <a:ext cx="5400600" cy="2242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&gt;&gt;&gt; </a:t>
            </a:r>
            <a:r>
              <a:rPr lang="en-US" altLang="ko-KR" sz="1400" dirty="0" err="1">
                <a:solidFill>
                  <a:schemeClr val="tx1"/>
                </a:solidFill>
              </a:rPr>
              <a:t>re.split</a:t>
            </a:r>
            <a:r>
              <a:rPr lang="en-US" altLang="ko-KR" sz="1400" dirty="0">
                <a:solidFill>
                  <a:schemeClr val="tx1"/>
                </a:solidFill>
              </a:rPr>
              <a:t>('\W+', 'Words, words, words.')</a:t>
            </a:r>
          </a:p>
          <a:p>
            <a:pPr lvl="1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['Words', 'words', 'words', '']</a:t>
            </a:r>
          </a:p>
          <a:p>
            <a:pPr lvl="1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&gt;&gt;&gt; </a:t>
            </a:r>
            <a:r>
              <a:rPr lang="en-US" altLang="ko-KR" sz="1400" dirty="0" err="1">
                <a:solidFill>
                  <a:schemeClr val="tx1"/>
                </a:solidFill>
              </a:rPr>
              <a:t>re.split</a:t>
            </a:r>
            <a:r>
              <a:rPr lang="en-US" altLang="ko-KR" sz="1400" dirty="0">
                <a:solidFill>
                  <a:schemeClr val="tx1"/>
                </a:solidFill>
              </a:rPr>
              <a:t>('(\W+)', 'Words, words, words.')</a:t>
            </a:r>
          </a:p>
          <a:p>
            <a:pPr lvl="1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['Words', ', ', 'words', ', ', 'words', '.', '']</a:t>
            </a:r>
          </a:p>
          <a:p>
            <a:pPr lvl="1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&gt;&gt;&gt; </a:t>
            </a:r>
            <a:r>
              <a:rPr lang="en-US" altLang="ko-KR" sz="1400" dirty="0" err="1">
                <a:solidFill>
                  <a:schemeClr val="tx1"/>
                </a:solidFill>
              </a:rPr>
              <a:t>re.split</a:t>
            </a:r>
            <a:r>
              <a:rPr lang="en-US" altLang="ko-KR" sz="1400" dirty="0">
                <a:solidFill>
                  <a:schemeClr val="tx1"/>
                </a:solidFill>
              </a:rPr>
              <a:t>('\W+', 'Words, words, words.', 1)</a:t>
            </a:r>
          </a:p>
          <a:p>
            <a:pPr lvl="1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['Words', 'words, words.']</a:t>
            </a:r>
          </a:p>
          <a:p>
            <a:pPr lvl="1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&gt;&gt;&gt; </a:t>
            </a:r>
            <a:r>
              <a:rPr lang="en-US" altLang="ko-KR" sz="1400" dirty="0" err="1">
                <a:solidFill>
                  <a:schemeClr val="tx1"/>
                </a:solidFill>
              </a:rPr>
              <a:t>re.split</a:t>
            </a:r>
            <a:r>
              <a:rPr lang="en-US" altLang="ko-KR" sz="1400" dirty="0">
                <a:solidFill>
                  <a:schemeClr val="tx1"/>
                </a:solidFill>
              </a:rPr>
              <a:t>('[a-f]+', '0a3B9', flags=</a:t>
            </a:r>
            <a:r>
              <a:rPr lang="en-US" altLang="ko-KR" sz="1400" dirty="0" err="1">
                <a:solidFill>
                  <a:schemeClr val="tx1"/>
                </a:solidFill>
              </a:rPr>
              <a:t>re.IGNORECASE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['0', '3', '9']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72200" y="5529245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In[67]</a:t>
            </a:r>
            <a:r>
              <a:rPr lang="ko-KR" altLang="en-US" dirty="0" smtClean="0"/>
              <a:t>은 전방인식이 안되어서 </a:t>
            </a:r>
            <a:r>
              <a:rPr lang="en-US" altLang="ko-KR" dirty="0" smtClean="0"/>
              <a:t>.+</a:t>
            </a:r>
            <a:r>
              <a:rPr lang="ko-KR" altLang="en-US" dirty="0" smtClean="0"/>
              <a:t>로 패턴 </a:t>
            </a:r>
            <a:r>
              <a:rPr lang="ko-KR" altLang="en-US" dirty="0" err="1" smtClean="0"/>
              <a:t>매칭</a:t>
            </a:r>
            <a:r>
              <a:rPr lang="ko-KR" altLang="en-US" dirty="0" smtClean="0"/>
              <a:t> 됨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624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URL</a:t>
            </a:r>
            <a:r>
              <a:rPr lang="ko-KR" altLang="en-US" dirty="0"/>
              <a:t>로 </a:t>
            </a:r>
            <a:r>
              <a:rPr lang="en-US" altLang="ko-KR" dirty="0"/>
              <a:t>site open </a:t>
            </a:r>
            <a:r>
              <a:rPr lang="ko-KR" altLang="en-US" dirty="0" smtClean="0"/>
              <a:t>하기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err="1" smtClean="0"/>
              <a:t>request.Request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를 조립하고 </a:t>
            </a:r>
            <a:r>
              <a:rPr lang="en-US" altLang="ko-KR" dirty="0" err="1" smtClean="0"/>
              <a:t>urlopen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46" y="3284984"/>
            <a:ext cx="750570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10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Match Object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93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match object method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676671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Match object </a:t>
            </a:r>
            <a:r>
              <a:rPr lang="ko-KR" altLang="en-US" sz="2800" dirty="0" smtClean="0"/>
              <a:t>내의 </a:t>
            </a:r>
            <a:r>
              <a:rPr lang="ko-KR" altLang="en-US" sz="2800" dirty="0" err="1" smtClean="0"/>
              <a:t>메소드</a:t>
            </a:r>
            <a:endParaRPr lang="en-US" altLang="ko-KR" sz="2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202522"/>
              </p:ext>
            </p:extLst>
          </p:nvPr>
        </p:nvGraphicFramePr>
        <p:xfrm>
          <a:off x="899592" y="3068960"/>
          <a:ext cx="7200800" cy="2621531"/>
        </p:xfrm>
        <a:graphic>
          <a:graphicData uri="http://schemas.openxmlformats.org/drawingml/2006/table">
            <a:tbl>
              <a:tblPr/>
              <a:tblGrid>
                <a:gridCol w="2880320"/>
                <a:gridCol w="4320480"/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Method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group</a:t>
                      </a:r>
                      <a:r>
                        <a:rPr lang="en-US" sz="1200" dirty="0" smtClean="0">
                          <a:effectLst/>
                        </a:rPr>
                        <a:t>().groups(0, </a:t>
                      </a:r>
                      <a:r>
                        <a:rPr lang="en-US" sz="1200" dirty="0" err="1" smtClean="0">
                          <a:effectLst/>
                        </a:rPr>
                        <a:t>groupdict</a:t>
                      </a:r>
                      <a:r>
                        <a:rPr lang="en-US" sz="1200" dirty="0" smtClean="0">
                          <a:effectLst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문자열을 </a:t>
                      </a:r>
                      <a:r>
                        <a:rPr lang="ko-KR" altLang="en-US" sz="1200" dirty="0" smtClean="0">
                          <a:effectLst/>
                        </a:rPr>
                        <a:t>리턴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89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start</a:t>
                      </a:r>
                      <a:r>
                        <a:rPr lang="en-US" sz="1200" dirty="0" smtClean="0">
                          <a:effectLst/>
                        </a:rPr>
                        <a:t>()/end()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</a:t>
                      </a:r>
                      <a:r>
                        <a:rPr lang="ko-KR" altLang="en-US" sz="1200" dirty="0" smtClean="0">
                          <a:effectLst/>
                        </a:rPr>
                        <a:t>시작</a:t>
                      </a:r>
                      <a:r>
                        <a:rPr lang="en-US" altLang="ko-KR" sz="1200" dirty="0" smtClean="0">
                          <a:effectLst/>
                        </a:rPr>
                        <a:t>/</a:t>
                      </a:r>
                      <a:r>
                        <a:rPr lang="ko-KR" altLang="en-US" sz="1200" dirty="0" smtClean="0">
                          <a:effectLst/>
                        </a:rPr>
                        <a:t>끝 </a:t>
                      </a:r>
                      <a:r>
                        <a:rPr lang="ko-KR" altLang="en-US" sz="1200" dirty="0">
                          <a:effectLst/>
                        </a:rPr>
                        <a:t>위치를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25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effectLst/>
                        </a:rPr>
                        <a:t>findall</a:t>
                      </a:r>
                      <a:r>
                        <a:rPr lang="en-US" sz="1200" dirty="0" smtClean="0">
                          <a:effectLst/>
                        </a:rPr>
                        <a:t>()/</a:t>
                      </a:r>
                      <a:r>
                        <a:rPr lang="en-US" sz="1200" dirty="0" err="1" smtClean="0">
                          <a:effectLst/>
                        </a:rPr>
                        <a:t>finditer</a:t>
                      </a:r>
                      <a:r>
                        <a:rPr lang="en-US" sz="1200" dirty="0" smtClean="0">
                          <a:effectLst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매치된 것을 리스트와 </a:t>
                      </a:r>
                      <a:r>
                        <a:rPr lang="en-US" altLang="ko-KR" sz="1200" dirty="0" err="1" smtClean="0">
                          <a:effectLst/>
                        </a:rPr>
                        <a:t>iterable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객체로 리턴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25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split()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매치된 결과를 </a:t>
                      </a:r>
                      <a:r>
                        <a:rPr lang="en-US" altLang="ko-KR" sz="1200" dirty="0" smtClean="0">
                          <a:effectLst/>
                        </a:rPr>
                        <a:t>split </a:t>
                      </a:r>
                      <a:r>
                        <a:rPr lang="ko-KR" altLang="en-US" sz="1200" dirty="0" smtClean="0">
                          <a:effectLst/>
                        </a:rPr>
                        <a:t>처리하고 리스트로 리턴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518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span()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ko-KR" altLang="en-US" sz="1200" dirty="0">
                          <a:effectLst/>
                        </a:rPr>
                        <a:t>시작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끝</a:t>
                      </a:r>
                      <a:r>
                        <a:rPr lang="en-US" altLang="ko-KR" sz="1200" dirty="0">
                          <a:effectLst/>
                        </a:rPr>
                        <a:t>) </a:t>
                      </a:r>
                      <a:r>
                        <a:rPr lang="ko-KR" altLang="en-US" sz="1200" dirty="0">
                          <a:effectLst/>
                        </a:rPr>
                        <a:t>에 해당되는 </a:t>
                      </a:r>
                      <a:r>
                        <a:rPr lang="ko-KR" altLang="en-US" sz="1200" dirty="0" err="1">
                          <a:effectLst/>
                        </a:rPr>
                        <a:t>튜플을</a:t>
                      </a:r>
                      <a:r>
                        <a:rPr lang="ko-KR" altLang="en-US" sz="1200" dirty="0">
                          <a:effectLst/>
                        </a:rPr>
                        <a:t>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4914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match object </a:t>
            </a:r>
            <a:r>
              <a:rPr lang="en-US" altLang="ko-KR" b="1" dirty="0" smtClean="0"/>
              <a:t>:group </a:t>
            </a:r>
            <a:r>
              <a:rPr lang="ko-KR" altLang="en-US" b="1" dirty="0" err="1" smtClean="0"/>
              <a:t>메소드</a:t>
            </a:r>
            <a:r>
              <a:rPr lang="ko-KR" altLang="en-US" b="1" dirty="0" smtClean="0"/>
              <a:t> 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Match, search </a:t>
            </a:r>
            <a:r>
              <a:rPr lang="ko-KR" altLang="en-US" sz="2800" dirty="0" smtClean="0"/>
              <a:t>함수를 실행해서 만들어진 </a:t>
            </a:r>
            <a:r>
              <a:rPr lang="en-US" altLang="ko-KR" sz="2800" dirty="0" smtClean="0"/>
              <a:t>match object</a:t>
            </a:r>
            <a:r>
              <a:rPr lang="ko-KR" altLang="en-US" sz="2800" dirty="0" smtClean="0"/>
              <a:t>의 </a:t>
            </a:r>
            <a:r>
              <a:rPr lang="en-US" altLang="ko-KR" sz="2800" dirty="0" smtClean="0"/>
              <a:t>group()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처리</a:t>
            </a:r>
            <a:endParaRPr lang="en-US" altLang="ko-KR" sz="28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192</a:t>
            </a:fld>
            <a:endParaRPr lang="ko-KR" altLang="en-US"/>
          </a:p>
        </p:txBody>
      </p:sp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009" y="2708920"/>
            <a:ext cx="6477000" cy="39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552613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match object </a:t>
            </a:r>
            <a:r>
              <a:rPr lang="en-US" altLang="ko-KR" b="1" dirty="0" smtClean="0"/>
              <a:t>:groups </a:t>
            </a:r>
            <a:r>
              <a:rPr lang="ko-KR" altLang="en-US" b="1" dirty="0" err="1" smtClean="0"/>
              <a:t>메소드</a:t>
            </a:r>
            <a:r>
              <a:rPr lang="ko-KR" altLang="en-US" b="1" dirty="0" smtClean="0"/>
              <a:t> 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Match, search </a:t>
            </a:r>
            <a:r>
              <a:rPr lang="ko-KR" altLang="en-US" sz="2800" dirty="0" smtClean="0"/>
              <a:t>함수를 실행해서 만들어진 </a:t>
            </a:r>
            <a:r>
              <a:rPr lang="en-US" altLang="ko-KR" sz="2800" dirty="0" smtClean="0"/>
              <a:t>match object</a:t>
            </a:r>
            <a:r>
              <a:rPr lang="ko-KR" altLang="en-US" sz="2800" dirty="0" smtClean="0"/>
              <a:t>의 </a:t>
            </a:r>
            <a:r>
              <a:rPr lang="en-US" altLang="ko-KR" sz="2800" dirty="0" smtClean="0"/>
              <a:t>groups()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처리</a:t>
            </a:r>
            <a:endParaRPr lang="en-US" altLang="ko-KR" sz="28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193</a:t>
            </a:fld>
            <a:endParaRPr lang="ko-KR" altLang="en-US"/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645024"/>
            <a:ext cx="657225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45999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match object </a:t>
            </a:r>
            <a:r>
              <a:rPr lang="en-US" altLang="ko-KR" b="1" dirty="0" smtClean="0"/>
              <a:t>:</a:t>
            </a:r>
            <a:r>
              <a:rPr lang="en-US" altLang="ko-KR" b="1" dirty="0" err="1" smtClean="0"/>
              <a:t>groupdict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메소드</a:t>
            </a:r>
            <a:r>
              <a:rPr lang="ko-KR" altLang="en-US" b="1" dirty="0" smtClean="0"/>
              <a:t> 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208823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Match, search </a:t>
            </a:r>
            <a:r>
              <a:rPr lang="ko-KR" altLang="en-US" sz="2800" dirty="0" smtClean="0"/>
              <a:t>함수를 실행해서 만들어진 </a:t>
            </a:r>
            <a:r>
              <a:rPr lang="en-US" altLang="ko-KR" sz="2800" dirty="0" smtClean="0"/>
              <a:t>match object</a:t>
            </a:r>
            <a:r>
              <a:rPr lang="ko-KR" altLang="en-US" sz="2800" dirty="0" smtClean="0"/>
              <a:t>의 </a:t>
            </a:r>
            <a:r>
              <a:rPr lang="en-US" altLang="ko-KR" sz="2800" dirty="0" err="1" smtClean="0"/>
              <a:t>groupdict</a:t>
            </a:r>
            <a:r>
              <a:rPr lang="en-US" altLang="ko-KR" sz="2800" dirty="0" smtClean="0"/>
              <a:t>()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처리</a:t>
            </a:r>
            <a:endParaRPr lang="en-US" altLang="ko-KR" sz="28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>
                <a:sym typeface="Wingdings" panose="05000000000000000000" pitchFamily="2" charset="2"/>
              </a:rPr>
              <a:t> Group</a:t>
            </a:r>
            <a:r>
              <a:rPr lang="ko-KR" altLang="en-US" sz="2800" dirty="0" smtClean="0">
                <a:sym typeface="Wingdings" panose="05000000000000000000" pitchFamily="2" charset="2"/>
              </a:rPr>
              <a:t>을 </a:t>
            </a:r>
            <a:r>
              <a:rPr lang="ko-KR" altLang="en-US" sz="2800" dirty="0" err="1" smtClean="0">
                <a:sym typeface="Wingdings" panose="05000000000000000000" pitchFamily="2" charset="2"/>
              </a:rPr>
              <a:t>정의시</a:t>
            </a:r>
            <a:r>
              <a:rPr lang="ko-KR" altLang="en-US" sz="2800" dirty="0" smtClean="0">
                <a:sym typeface="Wingdings" panose="05000000000000000000" pitchFamily="2" charset="2"/>
              </a:rPr>
              <a:t> 그룹에 대한 </a:t>
            </a:r>
            <a:r>
              <a:rPr lang="en-US" altLang="ko-KR" sz="2800" dirty="0" smtClean="0">
                <a:sym typeface="Wingdings" panose="05000000000000000000" pitchFamily="2" charset="2"/>
              </a:rPr>
              <a:t>name</a:t>
            </a:r>
            <a:r>
              <a:rPr lang="ko-KR" altLang="en-US" sz="2800" dirty="0" smtClean="0">
                <a:sym typeface="Wingdings" panose="05000000000000000000" pitchFamily="2" charset="2"/>
              </a:rPr>
              <a:t>를 부여해야 함</a:t>
            </a:r>
            <a:endParaRPr lang="en-US" altLang="ko-KR" sz="28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194</a:t>
            </a:fld>
            <a:endParaRPr lang="ko-KR" altLang="en-US"/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861048"/>
            <a:ext cx="6311900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512118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match object </a:t>
            </a:r>
            <a:r>
              <a:rPr lang="en-US" altLang="ko-KR" b="1" dirty="0" smtClean="0"/>
              <a:t>:start/end/span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208823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Match, search </a:t>
            </a:r>
            <a:r>
              <a:rPr lang="ko-KR" altLang="en-US" sz="2800" dirty="0" smtClean="0"/>
              <a:t>함수를 실행해서 만들어진 </a:t>
            </a:r>
            <a:r>
              <a:rPr lang="en-US" altLang="ko-KR" sz="2800" dirty="0" smtClean="0"/>
              <a:t>match object</a:t>
            </a:r>
            <a:r>
              <a:rPr lang="ko-KR" altLang="en-US" sz="2800" dirty="0" smtClean="0"/>
              <a:t>의 매칭된 인덱스를 제공하는 </a:t>
            </a:r>
            <a:r>
              <a:rPr lang="ko-KR" altLang="en-US" sz="2800" dirty="0" err="1" smtClean="0"/>
              <a:t>메소드</a:t>
            </a:r>
            <a:endParaRPr lang="en-US" altLang="ko-KR" sz="28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195</a:t>
            </a:fld>
            <a:endParaRPr lang="ko-KR" altLang="en-US"/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3645024"/>
            <a:ext cx="397192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822199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476672"/>
            <a:ext cx="8443664" cy="5390728"/>
          </a:xfrm>
        </p:spPr>
        <p:txBody>
          <a:bodyPr>
            <a:normAutofit/>
          </a:bodyPr>
          <a:lstStyle/>
          <a:p>
            <a:pPr algn="ct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/>
              <a:t>5</a:t>
            </a:r>
            <a:r>
              <a:rPr lang="en-US" altLang="ko-KR" sz="9600" dirty="0" smtClean="0"/>
              <a:t>. </a:t>
            </a:r>
            <a:r>
              <a:rPr lang="ko-KR" altLang="en-US" sz="9600" dirty="0" err="1" smtClean="0"/>
              <a:t>크롤링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/>
              <a:t>(</a:t>
            </a:r>
            <a:r>
              <a:rPr lang="en-US" altLang="ko-KR" sz="9600" dirty="0" smtClean="0"/>
              <a:t>BS4)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985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664" y="476672"/>
            <a:ext cx="7291536" cy="5390728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/>
              <a:t>Making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the </a:t>
            </a:r>
            <a:r>
              <a:rPr lang="en-US" altLang="ko-KR" sz="6000" dirty="0"/>
              <a:t>soup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806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Making the soup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343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/>
              <a:t>Making the soup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파일을 </a:t>
            </a:r>
            <a:r>
              <a:rPr lang="ko-KR" altLang="en-US" dirty="0" err="1" smtClean="0"/>
              <a:t>오픈하거나</a:t>
            </a:r>
            <a:r>
              <a:rPr lang="ko-KR" altLang="en-US" dirty="0" smtClean="0"/>
              <a:t> 문자열로 가져와서 </a:t>
            </a:r>
            <a:r>
              <a:rPr lang="en-US" altLang="ko-KR" dirty="0" smtClean="0"/>
              <a:t>parser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세팅하고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2564904"/>
            <a:ext cx="5972175" cy="4026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348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67744" y="692696"/>
            <a:ext cx="6571456" cy="5174704"/>
          </a:xfrm>
        </p:spPr>
        <p:txBody>
          <a:bodyPr>
            <a:noAutofit/>
          </a:bodyPr>
          <a:lstStyle/>
          <a:p>
            <a:r>
              <a:rPr lang="en-US" altLang="ko-KR" dirty="0" smtClean="0"/>
              <a:t>1.  </a:t>
            </a:r>
            <a:r>
              <a:rPr lang="en-US" altLang="ko-KR" dirty="0" err="1" smtClean="0"/>
              <a:t>Urllib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2.  Xml</a:t>
            </a:r>
            <a:br>
              <a:rPr lang="en-US" altLang="ko-KR" dirty="0" smtClean="0"/>
            </a:br>
            <a:r>
              <a:rPr lang="en-US" altLang="ko-KR" dirty="0" smtClean="0"/>
              <a:t>3. 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4. </a:t>
            </a:r>
            <a:r>
              <a:rPr lang="ko-KR" altLang="en-US" dirty="0" err="1" smtClean="0"/>
              <a:t>정규표현식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5. 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(bs4)</a:t>
            </a:r>
            <a:br>
              <a:rPr lang="en-US" altLang="ko-KR" dirty="0" smtClean="0"/>
            </a:br>
            <a:r>
              <a:rPr lang="en-US" altLang="ko-KR" dirty="0" smtClean="0"/>
              <a:t>6.  excel/csv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6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Url</a:t>
            </a:r>
            <a:r>
              <a:rPr lang="ko-KR" altLang="en-US" dirty="0"/>
              <a:t>과 </a:t>
            </a:r>
            <a:r>
              <a:rPr lang="en-US" altLang="ko-KR" dirty="0"/>
              <a:t>data</a:t>
            </a:r>
            <a:r>
              <a:rPr lang="ko-KR" altLang="en-US" dirty="0"/>
              <a:t>를 넣고 </a:t>
            </a:r>
            <a:r>
              <a:rPr lang="ko-KR" altLang="en-US" dirty="0" err="1"/>
              <a:t>오픈하기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67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 smtClean="0"/>
              <a:t>:parser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BeautifulSoup</a:t>
            </a:r>
            <a:r>
              <a:rPr lang="ko-KR" altLang="en-US" dirty="0"/>
              <a:t> </a:t>
            </a:r>
            <a:r>
              <a:rPr lang="en-US" altLang="ko-KR" dirty="0"/>
              <a:t>:parser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94216"/>
              </p:ext>
            </p:extLst>
          </p:nvPr>
        </p:nvGraphicFramePr>
        <p:xfrm>
          <a:off x="323528" y="2492897"/>
          <a:ext cx="8424936" cy="4056742"/>
        </p:xfrm>
        <a:graphic>
          <a:graphicData uri="http://schemas.openxmlformats.org/drawingml/2006/table">
            <a:tbl>
              <a:tblPr/>
              <a:tblGrid>
                <a:gridCol w="1512168"/>
                <a:gridCol w="2880320"/>
                <a:gridCol w="2168524"/>
                <a:gridCol w="1863924"/>
              </a:tblGrid>
              <a:tr h="31004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Parser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Typical usage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Advantages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Disadvantages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1342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Python’s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/>
                      <a:r>
                        <a:rPr lang="en-US" sz="1200" dirty="0" err="1" smtClean="0">
                          <a:effectLst/>
                        </a:rPr>
                        <a:t>html.parser</a:t>
                      </a:r>
                      <a:endParaRPr lang="en-US" sz="1200" dirty="0">
                        <a:effectLst/>
                      </a:endParaRP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BeautifulSoup</a:t>
                      </a:r>
                      <a:r>
                        <a:rPr lang="en-US" sz="1200" dirty="0">
                          <a:effectLst/>
                        </a:rPr>
                        <a:t>(markup, "</a:t>
                      </a:r>
                      <a:r>
                        <a:rPr lang="en-US" sz="1200" dirty="0" err="1">
                          <a:effectLst/>
                        </a:rPr>
                        <a:t>html.parser</a:t>
                      </a:r>
                      <a:r>
                        <a:rPr lang="en-US" sz="1200" dirty="0">
                          <a:effectLst/>
                        </a:rPr>
                        <a:t>")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Batteries included</a:t>
                      </a:r>
                    </a:p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Decent speed</a:t>
                      </a:r>
                    </a:p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Lenient (as of Python 2.7.3 and 3.2.)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>
                          <a:effectLst/>
                        </a:rPr>
                        <a:t>Not very lenient (before Python 2.7.3 or 3.2.2)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70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effectLst/>
                        </a:rPr>
                        <a:t>lxml’s</a:t>
                      </a:r>
                      <a:r>
                        <a:rPr lang="en-US" sz="1200" dirty="0" smtClean="0">
                          <a:effectLst/>
                        </a:rPr>
                        <a:t> HTML</a:t>
                      </a:r>
                    </a:p>
                    <a:p>
                      <a:pPr algn="ctr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parser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BeautifulSoup(markup, "lxml")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Very fast</a:t>
                      </a:r>
                    </a:p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Lenient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External C dependency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8390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lxml’s</a:t>
                      </a:r>
                      <a:r>
                        <a:rPr lang="en-US" sz="1200" dirty="0">
                          <a:effectLst/>
                        </a:rPr>
                        <a:t> XML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/>
                      <a:r>
                        <a:rPr lang="en-US" sz="1200" dirty="0" smtClean="0">
                          <a:effectLst/>
                        </a:rPr>
                        <a:t>parser</a:t>
                      </a:r>
                      <a:endParaRPr lang="en-US" sz="1200" dirty="0">
                        <a:effectLst/>
                      </a:endParaRP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BeautifulSoup</a:t>
                      </a:r>
                      <a:r>
                        <a:rPr lang="en-US" sz="1200" dirty="0">
                          <a:effectLst/>
                        </a:rPr>
                        <a:t>(markup, "</a:t>
                      </a:r>
                      <a:r>
                        <a:rPr lang="en-US" sz="1200" dirty="0" err="1">
                          <a:effectLst/>
                        </a:rPr>
                        <a:t>lxml</a:t>
                      </a:r>
                      <a:r>
                        <a:rPr lang="en-US" sz="1200" dirty="0">
                          <a:effectLst/>
                        </a:rPr>
                        <a:t>-xml") 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l"/>
                      <a:r>
                        <a:rPr lang="en-US" sz="1200" dirty="0" err="1" smtClean="0">
                          <a:effectLst/>
                        </a:rPr>
                        <a:t>BeautifulSoup</a:t>
                      </a:r>
                      <a:r>
                        <a:rPr lang="en-US" sz="1200" dirty="0" smtClean="0">
                          <a:effectLst/>
                        </a:rPr>
                        <a:t>(markup</a:t>
                      </a:r>
                      <a:r>
                        <a:rPr lang="en-US" sz="1200" dirty="0">
                          <a:effectLst/>
                        </a:rPr>
                        <a:t>, "xml")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>
                          <a:effectLst/>
                        </a:rPr>
                        <a:t>Very fast</a:t>
                      </a:r>
                    </a:p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>
                          <a:effectLst/>
                        </a:rPr>
                        <a:t>The only currently supported XML parser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External C dependency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215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html5lib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BeautifulSoup</a:t>
                      </a:r>
                      <a:r>
                        <a:rPr lang="en-US" sz="1200" dirty="0">
                          <a:effectLst/>
                        </a:rPr>
                        <a:t>(markup, "html5lib")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Extremely lenient</a:t>
                      </a:r>
                    </a:p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Parses pages the same way a web browser does</a:t>
                      </a:r>
                    </a:p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Creates valid HTML5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Very slow</a:t>
                      </a:r>
                    </a:p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External </a:t>
                      </a:r>
                      <a:r>
                        <a:rPr lang="en-US" sz="1200" dirty="0" err="1">
                          <a:effectLst/>
                        </a:rPr>
                        <a:t>Pyt</a:t>
                      </a:r>
                      <a:endParaRPr lang="en-US" sz="1200" dirty="0">
                        <a:effectLst/>
                      </a:endParaRP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58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/>
              <a:t>Kinds of </a:t>
            </a:r>
            <a:r>
              <a:rPr lang="en-US" altLang="ko-KR" dirty="0" smtClean="0"/>
              <a:t>objects : tag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tab</a:t>
            </a:r>
            <a:r>
              <a:rPr lang="ko-KR" altLang="en-US" dirty="0" smtClean="0"/>
              <a:t>에 대한 정보를 검색</a:t>
            </a:r>
            <a:endParaRPr lang="ko-KR" altLang="en-US" dirty="0"/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80928"/>
            <a:ext cx="78867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682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664" y="476672"/>
            <a:ext cx="7291536" cy="5390728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/>
              <a:t>Html </a:t>
            </a:r>
            <a:r>
              <a:rPr lang="ko-KR" altLang="en-US" sz="6000" dirty="0" smtClean="0"/>
              <a:t>파일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r>
              <a:rPr lang="ko-KR" altLang="en-US" sz="6000" dirty="0"/>
              <a:t>구동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168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Soup </a:t>
            </a:r>
            <a:r>
              <a:rPr lang="ko-KR" altLang="en-US" dirty="0" smtClean="0"/>
              <a:t>기본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315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파일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/>
              <a:t>파일 만들기</a:t>
            </a:r>
            <a:endParaRPr lang="ko-KR" altLang="en-US" dirty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" y="3212976"/>
            <a:ext cx="896302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248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파싱해보기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/>
              <a:t>파싱해보기</a:t>
            </a:r>
            <a:endParaRPr lang="ko-KR" altLang="en-US" dirty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36912"/>
            <a:ext cx="7581900" cy="41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15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 smtClean="0"/>
              <a:t>로 내부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태그나 속성으로 </a:t>
            </a:r>
            <a:r>
              <a:rPr lang="ko-KR" altLang="en-US" dirty="0" err="1" smtClean="0"/>
              <a:t>직정</a:t>
            </a:r>
            <a:r>
              <a:rPr lang="ko-KR" altLang="en-US" dirty="0" smtClean="0"/>
              <a:t> 접근해보기</a:t>
            </a:r>
            <a:endParaRPr lang="ko-KR" altLang="en-US" dirty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48" y="2924944"/>
            <a:ext cx="738187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en-US" altLang="ko-KR" dirty="0" smtClean="0"/>
              <a:t>: tag/</a:t>
            </a:r>
            <a:r>
              <a:rPr lang="en-US" altLang="ko-KR" dirty="0" err="1" smtClean="0"/>
              <a:t>attrib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smtClean="0"/>
              <a:t>find/</a:t>
            </a:r>
            <a:r>
              <a:rPr lang="en-US" altLang="ko-KR" dirty="0" err="1" smtClean="0"/>
              <a:t>find_all</a:t>
            </a:r>
            <a:r>
              <a:rPr lang="ko-KR" altLang="en-US" dirty="0" smtClean="0"/>
              <a:t>로 태그나 속성으로 </a:t>
            </a:r>
            <a:r>
              <a:rPr lang="ko-KR" altLang="en-US" dirty="0" err="1" smtClean="0"/>
              <a:t>직정</a:t>
            </a:r>
            <a:r>
              <a:rPr lang="ko-KR" altLang="en-US" dirty="0" smtClean="0"/>
              <a:t> 접근해보기</a:t>
            </a:r>
            <a:endParaRPr lang="ko-KR" altLang="en-US" dirty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42" y="3861048"/>
            <a:ext cx="74295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24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속성검색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smtClean="0"/>
              <a:t>get/</a:t>
            </a:r>
            <a:r>
              <a:rPr lang="en-US" altLang="ko-KR" dirty="0" err="1" smtClean="0"/>
              <a:t>get_text</a:t>
            </a:r>
            <a:r>
              <a:rPr lang="ko-KR" altLang="en-US" dirty="0" smtClean="0"/>
              <a:t>로  속성으로  접근해보기</a:t>
            </a:r>
            <a:endParaRPr lang="ko-KR" altLang="en-US" dirty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24944"/>
            <a:ext cx="7362825" cy="3848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190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Soup</a:t>
            </a:r>
            <a:r>
              <a:rPr lang="ko-KR" altLang="en-US" dirty="0" smtClean="0"/>
              <a:t>내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속성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9359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Url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넣고 </a:t>
            </a:r>
            <a:r>
              <a:rPr lang="ko-KR" altLang="en-US" dirty="0" err="1" smtClean="0"/>
              <a:t>오픈하기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urlencode</a:t>
            </a:r>
            <a:r>
              <a:rPr lang="ko-KR" altLang="en-US" dirty="0" smtClean="0"/>
              <a:t>후 </a:t>
            </a:r>
            <a:r>
              <a:rPr lang="en-US" altLang="ko-KR" dirty="0" smtClean="0"/>
              <a:t>bytes </a:t>
            </a:r>
            <a:r>
              <a:rPr lang="ko-KR" altLang="en-US" dirty="0" smtClean="0"/>
              <a:t>타입으로 </a:t>
            </a:r>
            <a:r>
              <a:rPr lang="ko-KR" altLang="en-US" dirty="0" err="1" smtClean="0"/>
              <a:t>전환후에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urlopen</a:t>
            </a:r>
            <a:r>
              <a:rPr lang="ko-KR" altLang="en-US" dirty="0" smtClean="0"/>
              <a:t>으로 사이트를 열어야 함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996952"/>
            <a:ext cx="5256584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03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smtClean="0"/>
              <a:t>strings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속성으로  접근해서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세부 내부</a:t>
            </a:r>
            <a:r>
              <a:rPr lang="en-US" altLang="ko-KR" dirty="0"/>
              <a:t> </a:t>
            </a:r>
            <a:r>
              <a:rPr lang="en-US" altLang="ko-KR" dirty="0" smtClean="0"/>
              <a:t>contents 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3645024"/>
            <a:ext cx="5210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671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51840" cy="9906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sz="4000" dirty="0" err="1" smtClean="0"/>
              <a:t>stripped_strings</a:t>
            </a:r>
            <a:r>
              <a:rPr lang="en-US" altLang="ko-KR" sz="4000" dirty="0" smtClean="0"/>
              <a:t> 1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stripped_strings</a:t>
            </a:r>
            <a:r>
              <a:rPr lang="ko-KR" altLang="en-US" dirty="0" smtClean="0"/>
              <a:t>에 대한 처리를 실행</a:t>
            </a:r>
            <a:endParaRPr lang="ko-KR" altLang="en-US" dirty="0"/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212976"/>
            <a:ext cx="49149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335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51840" cy="9906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sz="4000" dirty="0" err="1" smtClean="0"/>
              <a:t>stripped_strings</a:t>
            </a:r>
            <a:r>
              <a:rPr lang="en-US" altLang="ko-KR" sz="4000" dirty="0" smtClean="0"/>
              <a:t> 2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strings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stripped_strings</a:t>
            </a:r>
            <a:r>
              <a:rPr lang="ko-KR" altLang="en-US" dirty="0" smtClean="0"/>
              <a:t>이 차이는 공백이나 </a:t>
            </a:r>
            <a:r>
              <a:rPr lang="en-US" altLang="ko-KR" dirty="0" smtClean="0"/>
              <a:t>whitespace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68" y="2708920"/>
            <a:ext cx="7591425" cy="386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873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Soup</a:t>
            </a:r>
            <a:r>
              <a:rPr lang="ko-KR" altLang="en-US" dirty="0"/>
              <a:t> </a:t>
            </a:r>
            <a:r>
              <a:rPr lang="ko-KR" altLang="en-US" dirty="0" smtClean="0"/>
              <a:t>상위 이동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0480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5184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 smtClean="0"/>
              <a:t>: parent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자기가 속한 부모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찾아 표시</a:t>
            </a:r>
            <a:endParaRPr lang="ko-KR" altLang="en-US" dirty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645024"/>
            <a:ext cx="53340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946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5184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 smtClean="0"/>
              <a:t>: parents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자기가 속한 부모와 상위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찾아 표시</a:t>
            </a:r>
            <a:endParaRPr lang="ko-KR" altLang="en-US" dirty="0"/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936"/>
            <a:ext cx="509587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89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Soup</a:t>
            </a:r>
            <a:r>
              <a:rPr lang="ko-KR" altLang="en-US" dirty="0"/>
              <a:t>  </a:t>
            </a:r>
            <a:r>
              <a:rPr lang="ko-KR" altLang="en-US" dirty="0" smtClean="0"/>
              <a:t> 동등 이동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091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 smtClean="0"/>
              <a:t>: sibling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next_sibling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previous_sibling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속성으로  접근해서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세부 내부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73016"/>
            <a:ext cx="74961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310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 smtClean="0"/>
              <a:t>: siblings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next_siblings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previous_siblings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속성으로  접근해서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세부 내부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7776864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641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Soup</a:t>
            </a:r>
            <a:r>
              <a:rPr lang="ko-KR" altLang="en-US" dirty="0"/>
              <a:t> 하</a:t>
            </a:r>
            <a:r>
              <a:rPr lang="ko-KR" altLang="en-US" dirty="0" smtClean="0"/>
              <a:t>위 이동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954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Url</a:t>
            </a:r>
            <a:r>
              <a:rPr lang="ko-KR" altLang="en-US" dirty="0"/>
              <a:t>과 </a:t>
            </a:r>
            <a:r>
              <a:rPr lang="en-US" altLang="ko-KR" dirty="0"/>
              <a:t>data</a:t>
            </a:r>
            <a:r>
              <a:rPr lang="ko-KR" altLang="en-US" dirty="0"/>
              <a:t>를 넣고 </a:t>
            </a:r>
            <a:r>
              <a:rPr lang="ko-KR" altLang="en-US" dirty="0" smtClean="0"/>
              <a:t>오픈 결과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ko-KR" altLang="en-US" dirty="0" smtClean="0"/>
              <a:t>테스트 사이트에 값을 가지고 옴</a:t>
            </a:r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2924944"/>
            <a:ext cx="561662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9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 smtClean="0"/>
              <a:t>: children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smtClean="0"/>
              <a:t>children</a:t>
            </a:r>
            <a:r>
              <a:rPr lang="ko-KR" altLang="en-US" dirty="0" smtClean="0"/>
              <a:t>속성으로  접근해서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세부 내부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965" y="3573016"/>
            <a:ext cx="51530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092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/>
              <a:t>: descendants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smtClean="0"/>
              <a:t>descendants </a:t>
            </a:r>
            <a:r>
              <a:rPr lang="ko-KR" altLang="en-US" dirty="0" smtClean="0"/>
              <a:t>속성으로  접근해서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세부 내부</a:t>
            </a:r>
            <a:r>
              <a:rPr lang="en-US" altLang="ko-KR" dirty="0" smtClean="0"/>
              <a:t>tag/contents 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2924944"/>
            <a:ext cx="6362700" cy="367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559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 smtClean="0"/>
              <a:t>: 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속성으로  접근해서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세부 내부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708920"/>
            <a:ext cx="523875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25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Soup</a:t>
            </a:r>
            <a:r>
              <a:rPr lang="ko-KR" altLang="en-US" dirty="0"/>
              <a:t> </a:t>
            </a:r>
            <a:r>
              <a:rPr lang="ko-KR" altLang="en-US" dirty="0" smtClean="0"/>
              <a:t>전</a:t>
            </a:r>
            <a:r>
              <a:rPr lang="ko-KR" altLang="en-US" dirty="0"/>
              <a:t>후</a:t>
            </a:r>
            <a:r>
              <a:rPr lang="ko-KR" altLang="en-US" dirty="0" smtClean="0"/>
              <a:t> 이동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7956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 smtClean="0"/>
              <a:t>: element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next_element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previous_element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속성으로  접근해서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세부 보기</a:t>
            </a:r>
            <a:endParaRPr lang="ko-KR" altLang="en-US" dirty="0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2936"/>
            <a:ext cx="7315200" cy="3696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61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 smtClean="0"/>
              <a:t>: elements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next_elements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previous_elements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속성으로  접근해서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세부 보기</a:t>
            </a:r>
            <a:endParaRPr lang="ko-KR" altLang="en-US" dirty="0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068960"/>
            <a:ext cx="7277100" cy="3531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933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Searching the tree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1288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smtClean="0"/>
              <a:t>find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 </a:t>
            </a:r>
            <a:r>
              <a:rPr lang="ko-KR" altLang="en-US" dirty="0" err="1" smtClean="0"/>
              <a:t>검색시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결과를 리턴 </a:t>
            </a:r>
            <a:endParaRPr lang="ko-KR" altLang="en-US" dirty="0"/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164" y="3448270"/>
            <a:ext cx="482917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246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문자열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 검색해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세부 보기</a:t>
            </a:r>
            <a:endParaRPr lang="ko-KR" altLang="en-US" dirty="0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7" y="3861048"/>
            <a:ext cx="496252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015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 list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(list)</a:t>
            </a:r>
            <a:r>
              <a:rPr lang="ko-KR" altLang="en-US" dirty="0" smtClean="0"/>
              <a:t>로 </a:t>
            </a:r>
            <a:r>
              <a:rPr lang="ko-KR" altLang="en-US" dirty="0"/>
              <a:t>검색해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세부 보기</a:t>
            </a:r>
            <a:endParaRPr lang="ko-KR" altLang="en-US" dirty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014" y="3284984"/>
            <a:ext cx="509587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59632" y="5013176"/>
            <a:ext cx="70567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[&lt;b&gt;The Dormouse's story&lt;/b&gt;, </a:t>
            </a:r>
            <a:endParaRPr lang="en-US" altLang="ko-KR" sz="1400" dirty="0" smtClean="0"/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elsie</a:t>
            </a:r>
            <a:r>
              <a:rPr lang="en-US" altLang="ko-KR" sz="1400" dirty="0"/>
              <a:t>" id="link1"&gt;Elsie&lt;/a&gt;, </a:t>
            </a:r>
            <a:endParaRPr lang="en-US" altLang="ko-KR" sz="1400" dirty="0" smtClean="0"/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lacie</a:t>
            </a:r>
            <a:r>
              <a:rPr lang="en-US" altLang="ko-KR" sz="1400" dirty="0"/>
              <a:t>" id="link2"&gt;</a:t>
            </a:r>
            <a:r>
              <a:rPr lang="en-US" altLang="ko-KR" sz="1400" dirty="0" err="1"/>
              <a:t>Lacie</a:t>
            </a:r>
            <a:r>
              <a:rPr lang="en-US" altLang="ko-KR" sz="1400" dirty="0"/>
              <a:t>&lt;/a&gt;, </a:t>
            </a:r>
            <a:endParaRPr lang="en-US" altLang="ko-KR" sz="1400" dirty="0" smtClean="0"/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tillie</a:t>
            </a:r>
            <a:r>
              <a:rPr lang="en-US" altLang="ko-KR" sz="1400" dirty="0"/>
              <a:t>" id="link3"&gt;Tillie&lt;/a&gt;] </a:t>
            </a:r>
          </a:p>
        </p:txBody>
      </p:sp>
    </p:spTree>
    <p:extLst>
      <p:ext uri="{BB962C8B-B14F-4D97-AF65-F5344CB8AC3E}">
        <p14:creationId xmlns:p14="http://schemas.microsoft.com/office/powerpoint/2010/main" val="419387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1412776"/>
            <a:ext cx="8083624" cy="4454624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10700" dirty="0" smtClean="0"/>
              <a:t>2. xml</a:t>
            </a:r>
            <a:r>
              <a:rPr lang="en-US" altLang="ko-KR" sz="10700" dirty="0" smtClean="0"/>
              <a:t/>
            </a:r>
            <a:br>
              <a:rPr lang="en-US" altLang="ko-KR" sz="10700" dirty="0" smtClean="0"/>
            </a:br>
            <a:endParaRPr lang="ko-KR" altLang="en-US" sz="10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12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정규표현</a:t>
            </a:r>
            <a:r>
              <a:rPr lang="ko-KR" altLang="en-US" dirty="0" err="1"/>
              <a:t>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정규표현</a:t>
            </a:r>
            <a:r>
              <a:rPr lang="ko-KR" altLang="en-US" dirty="0" err="1"/>
              <a:t>식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 </a:t>
            </a:r>
            <a:r>
              <a:rPr lang="en-US" altLang="ko-KR" dirty="0" smtClean="0"/>
              <a:t>tag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pic>
        <p:nvPicPr>
          <p:cNvPr id="152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96952"/>
            <a:ext cx="503872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21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:True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(True)</a:t>
            </a:r>
            <a:r>
              <a:rPr lang="ko-KR" altLang="en-US" dirty="0" smtClean="0"/>
              <a:t>로  </a:t>
            </a:r>
            <a:r>
              <a:rPr lang="en-US" altLang="ko-KR" dirty="0" smtClean="0"/>
              <a:t>tag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2708920"/>
            <a:ext cx="4810125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662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 </a:t>
            </a:r>
            <a:r>
              <a:rPr lang="en-US" altLang="ko-KR" dirty="0" smtClean="0"/>
              <a:t>tag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3140968"/>
            <a:ext cx="7696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472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Searching the </a:t>
            </a:r>
            <a:r>
              <a:rPr lang="en-US" altLang="ko-KR" dirty="0" smtClean="0"/>
              <a:t>tree:</a:t>
            </a:r>
            <a:r>
              <a:rPr lang="ko-KR" altLang="en-US" dirty="0" smtClean="0"/>
              <a:t>인자처리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15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키워드 인자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키워드 인자</a:t>
            </a:r>
            <a:r>
              <a:rPr lang="en-US" altLang="ko-KR" dirty="0" smtClean="0"/>
              <a:t>=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</a:t>
            </a:r>
            <a:r>
              <a:rPr lang="ko-KR" altLang="en-US" dirty="0"/>
              <a:t>검색해</a:t>
            </a:r>
            <a:r>
              <a:rPr lang="en-US" altLang="ko-KR" dirty="0" smtClean="0"/>
              <a:t> </a:t>
            </a:r>
            <a:r>
              <a:rPr lang="en-US" altLang="ko-KR" dirty="0"/>
              <a:t>tag </a:t>
            </a:r>
            <a:r>
              <a:rPr lang="ko-KR" altLang="en-US" dirty="0"/>
              <a:t>내의 속성 처리</a:t>
            </a:r>
            <a:endParaRPr lang="ko-KR" altLang="en-US" dirty="0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" y="2924944"/>
            <a:ext cx="745807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1600" y="4797152"/>
            <a:ext cx="7128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[&lt;a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elsie</a:t>
            </a:r>
            <a:r>
              <a:rPr lang="en-US" altLang="ko-KR" sz="1400" dirty="0"/>
              <a:t>" id="link1"&gt;Elsie&lt;/a&gt;] [&lt;a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elsie</a:t>
            </a:r>
            <a:r>
              <a:rPr lang="en-US" altLang="ko-KR" sz="1400" dirty="0"/>
              <a:t>" id="link1"&gt;Elsie&lt;/a</a:t>
            </a:r>
            <a:r>
              <a:rPr lang="en-US" altLang="ko-KR" sz="1400" dirty="0" smtClean="0"/>
              <a:t>&gt;,</a:t>
            </a:r>
          </a:p>
          <a:p>
            <a:r>
              <a:rPr lang="en-US" altLang="ko-KR" sz="1400" dirty="0" smtClean="0"/>
              <a:t> </a:t>
            </a:r>
            <a:r>
              <a:rPr lang="en-US" altLang="ko-KR" sz="1400" dirty="0"/>
              <a:t>&lt;a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lacie</a:t>
            </a:r>
            <a:r>
              <a:rPr lang="en-US" altLang="ko-KR" sz="1400" dirty="0"/>
              <a:t>" id="link2"&gt;</a:t>
            </a:r>
            <a:r>
              <a:rPr lang="en-US" altLang="ko-KR" sz="1400" dirty="0" err="1"/>
              <a:t>Lacie</a:t>
            </a:r>
            <a:r>
              <a:rPr lang="en-US" altLang="ko-KR" sz="1400" dirty="0"/>
              <a:t>&lt;/a</a:t>
            </a:r>
            <a:r>
              <a:rPr lang="en-US" altLang="ko-KR" sz="1400" dirty="0" smtClean="0"/>
              <a:t>&gt;,</a:t>
            </a:r>
          </a:p>
          <a:p>
            <a:r>
              <a:rPr lang="en-US" altLang="ko-KR" sz="1400" dirty="0" smtClean="0"/>
              <a:t> </a:t>
            </a:r>
            <a:r>
              <a:rPr lang="en-US" altLang="ko-KR" sz="1400" dirty="0"/>
              <a:t>&lt;a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tillie</a:t>
            </a:r>
            <a:r>
              <a:rPr lang="en-US" altLang="ko-KR" sz="1400" dirty="0"/>
              <a:t>" id="link3"&gt;Tillie&lt;/a&gt;]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332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키워드 인자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정규표현식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키워드 인자</a:t>
            </a:r>
            <a:r>
              <a:rPr lang="en-US" altLang="ko-KR" dirty="0" smtClean="0"/>
              <a:t>=</a:t>
            </a:r>
            <a:r>
              <a:rPr lang="ko-KR" altLang="en-US" dirty="0" err="1" smtClean="0"/>
              <a:t>정규표현식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</a:t>
            </a:r>
            <a:r>
              <a:rPr lang="ko-KR" altLang="en-US" dirty="0"/>
              <a:t>검색해</a:t>
            </a:r>
            <a:r>
              <a:rPr lang="en-US" altLang="ko-KR" dirty="0" smtClean="0"/>
              <a:t> </a:t>
            </a:r>
            <a:r>
              <a:rPr lang="en-US" altLang="ko-KR" dirty="0"/>
              <a:t>tag </a:t>
            </a:r>
            <a:r>
              <a:rPr lang="ko-KR" altLang="en-US" dirty="0"/>
              <a:t>내의 속성 처리</a:t>
            </a:r>
            <a:endParaRPr lang="ko-KR" altLang="en-US" dirty="0"/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248150"/>
            <a:ext cx="527685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007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키워드 인자</a:t>
            </a:r>
            <a:r>
              <a:rPr lang="en-US" altLang="ko-KR" dirty="0" smtClean="0"/>
              <a:t>/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키워드 인자</a:t>
            </a:r>
            <a:r>
              <a:rPr lang="en-US" altLang="ko-KR" dirty="0" smtClean="0"/>
              <a:t>=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 접근해서</a:t>
            </a:r>
            <a:r>
              <a:rPr lang="en-US" altLang="ko-KR" dirty="0" smtClean="0"/>
              <a:t> </a:t>
            </a:r>
            <a:r>
              <a:rPr lang="en-US" altLang="ko-KR" dirty="0"/>
              <a:t>tag </a:t>
            </a:r>
            <a:r>
              <a:rPr lang="ko-KR" altLang="en-US" dirty="0"/>
              <a:t>내의 속성 처리</a:t>
            </a:r>
            <a:endParaRPr lang="ko-KR" altLang="en-US" dirty="0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2852936"/>
            <a:ext cx="603885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31640" y="5229200"/>
            <a:ext cx="7200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[&lt;a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elsie</a:t>
            </a:r>
            <a:r>
              <a:rPr lang="en-US" altLang="ko-KR" sz="1400" dirty="0"/>
              <a:t>" id="link1"&gt;Elsie&lt;/a&gt;, </a:t>
            </a:r>
            <a:endParaRPr lang="en-US" altLang="ko-KR" sz="1400" dirty="0" smtClean="0"/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lacie</a:t>
            </a:r>
            <a:r>
              <a:rPr lang="en-US" altLang="ko-KR" sz="1400" dirty="0"/>
              <a:t>" id="link2"&gt;</a:t>
            </a:r>
            <a:r>
              <a:rPr lang="en-US" altLang="ko-KR" sz="1400" dirty="0" err="1"/>
              <a:t>Lacie</a:t>
            </a:r>
            <a:r>
              <a:rPr lang="en-US" altLang="ko-KR" sz="1400" dirty="0"/>
              <a:t>&lt;/a&gt;, </a:t>
            </a:r>
            <a:endParaRPr lang="en-US" altLang="ko-KR" sz="1400" dirty="0" smtClean="0"/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tillie</a:t>
            </a:r>
            <a:r>
              <a:rPr lang="en-US" altLang="ko-KR" sz="1400" dirty="0"/>
              <a:t>" id="link3"&gt;Tillie&lt;/a&gt;]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4968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키워드 인자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dict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키워드 인자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</a:t>
            </a:r>
            <a:r>
              <a:rPr lang="ko-KR" altLang="en-US" dirty="0"/>
              <a:t>검색해</a:t>
            </a:r>
            <a:r>
              <a:rPr lang="ko-KR" altLang="en-US" dirty="0" smtClean="0"/>
              <a:t> </a:t>
            </a:r>
            <a:r>
              <a:rPr lang="en-US" altLang="ko-KR" dirty="0" smtClean="0"/>
              <a:t>tag </a:t>
            </a:r>
            <a:r>
              <a:rPr lang="ko-KR" altLang="en-US" dirty="0" smtClean="0"/>
              <a:t>내의 속성 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1640" y="5229200"/>
            <a:ext cx="7200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[&lt;a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elsie</a:t>
            </a:r>
            <a:r>
              <a:rPr lang="en-US" altLang="ko-KR" sz="1400" dirty="0"/>
              <a:t>" id="link1"&gt;Elsie&lt;/a&gt;, </a:t>
            </a:r>
            <a:endParaRPr lang="en-US" altLang="ko-KR" sz="1400" dirty="0" smtClean="0"/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lacie</a:t>
            </a:r>
            <a:r>
              <a:rPr lang="en-US" altLang="ko-KR" sz="1400" dirty="0"/>
              <a:t>" id="link2"&gt;</a:t>
            </a:r>
            <a:r>
              <a:rPr lang="en-US" altLang="ko-KR" sz="1400" dirty="0" err="1"/>
              <a:t>Lacie</a:t>
            </a:r>
            <a:r>
              <a:rPr lang="en-US" altLang="ko-KR" sz="1400" dirty="0"/>
              <a:t>&lt;/a&gt;, </a:t>
            </a:r>
            <a:endParaRPr lang="en-US" altLang="ko-KR" sz="1400" dirty="0" smtClean="0"/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tillie</a:t>
            </a:r>
            <a:r>
              <a:rPr lang="en-US" altLang="ko-KR" sz="1400" dirty="0"/>
              <a:t>" id="link3"&gt;Tillie&lt;/a&gt;]</a:t>
            </a:r>
            <a:endParaRPr lang="ko-KR" altLang="en-US" sz="1400" dirty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2" y="3284984"/>
            <a:ext cx="551497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506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 string </a:t>
            </a:r>
            <a:r>
              <a:rPr lang="ko-KR" altLang="en-US" dirty="0" smtClean="0"/>
              <a:t>키워드 인자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(string </a:t>
            </a:r>
            <a:r>
              <a:rPr lang="ko-KR" altLang="en-US" dirty="0" smtClean="0"/>
              <a:t>키워드 인자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</a:t>
            </a:r>
            <a:r>
              <a:rPr lang="ko-KR" altLang="en-US" dirty="0"/>
              <a:t>검색해</a:t>
            </a:r>
            <a:r>
              <a:rPr lang="ko-KR" altLang="en-US" dirty="0" smtClean="0"/>
              <a:t>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24944"/>
            <a:ext cx="8601075" cy="360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7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 limit </a:t>
            </a:r>
            <a:r>
              <a:rPr lang="ko-KR" altLang="en-US" dirty="0" smtClean="0"/>
              <a:t>키워드 인자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(limit</a:t>
            </a:r>
            <a:r>
              <a:rPr lang="ko-KR" altLang="en-US" dirty="0" smtClean="0"/>
              <a:t>키워드 인자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 </a:t>
            </a:r>
            <a:r>
              <a:rPr lang="ko-KR" altLang="en-US" dirty="0" err="1" smtClean="0"/>
              <a:t>검색시</a:t>
            </a:r>
            <a:r>
              <a:rPr lang="ko-KR" altLang="en-US" dirty="0" smtClean="0"/>
              <a:t> 출력 양을 제한</a:t>
            </a:r>
            <a:endParaRPr lang="ko-KR" altLang="en-US" dirty="0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005064"/>
            <a:ext cx="74771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338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Xml </a:t>
            </a:r>
            <a:br>
              <a:rPr lang="en-US" altLang="ko-KR" sz="6000" dirty="0" smtClean="0"/>
            </a:br>
            <a:r>
              <a:rPr lang="en-US" altLang="ko-KR" sz="6000" dirty="0" smtClean="0"/>
              <a:t>parsing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47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 recursive </a:t>
            </a:r>
            <a:r>
              <a:rPr lang="ko-KR" altLang="en-US" dirty="0" smtClean="0"/>
              <a:t>키워드 인자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(recursive</a:t>
            </a:r>
            <a:r>
              <a:rPr lang="ko-KR" altLang="en-US" dirty="0" smtClean="0"/>
              <a:t>키워드 인자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</a:t>
            </a:r>
            <a:r>
              <a:rPr lang="en-US" altLang="ko-KR" dirty="0"/>
              <a:t> </a:t>
            </a:r>
            <a:r>
              <a:rPr lang="ko-KR" altLang="en-US" dirty="0" err="1" smtClean="0"/>
              <a:t>검색시</a:t>
            </a:r>
            <a:r>
              <a:rPr lang="ko-KR" altLang="en-US" dirty="0" smtClean="0"/>
              <a:t> 반복처리를 제한함</a:t>
            </a:r>
            <a:endParaRPr lang="ko-KR" altLang="en-US" dirty="0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933056"/>
            <a:ext cx="505777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582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476672"/>
            <a:ext cx="8443664" cy="5390728"/>
          </a:xfrm>
        </p:spPr>
        <p:txBody>
          <a:bodyPr>
            <a:normAutofit/>
          </a:bodyPr>
          <a:lstStyle/>
          <a:p>
            <a:pPr algn="ct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>6. excel/CSV</a:t>
            </a:r>
            <a:br>
              <a:rPr lang="en-US" altLang="ko-KR" sz="9600" dirty="0" smtClean="0"/>
            </a:b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098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664" y="476672"/>
            <a:ext cx="7291536" cy="5390728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Csv </a:t>
            </a:r>
            <a:br>
              <a:rPr lang="en-US" altLang="ko-KR" sz="6000" dirty="0" smtClean="0"/>
            </a:br>
            <a:r>
              <a:rPr lang="ko-KR" altLang="en-US" sz="6000" dirty="0" smtClean="0"/>
              <a:t>모듈 </a:t>
            </a:r>
            <a:r>
              <a:rPr lang="ko-KR" altLang="en-US" sz="6000" dirty="0" smtClean="0"/>
              <a:t>처리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4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csv: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</a:t>
            </a:r>
            <a:r>
              <a:rPr lang="ko-KR" altLang="en-US" dirty="0" smtClean="0"/>
              <a:t>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819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csv : </a:t>
            </a:r>
            <a:r>
              <a:rPr lang="en-US" altLang="ko-KR" dirty="0" err="1" smtClean="0"/>
              <a:t>DictWriter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</a:t>
            </a:r>
            <a:r>
              <a:rPr lang="ko-KR" altLang="en-US" dirty="0" err="1" smtClean="0"/>
              <a:t>입력받아</a:t>
            </a:r>
            <a:r>
              <a:rPr lang="ko-KR" altLang="en-US" dirty="0" smtClean="0"/>
              <a:t> </a:t>
            </a:r>
            <a:r>
              <a:rPr lang="en-US" altLang="ko-KR" dirty="0" smtClean="0"/>
              <a:t>csv </a:t>
            </a:r>
            <a:r>
              <a:rPr lang="ko-KR" altLang="en-US" dirty="0" smtClean="0"/>
              <a:t>파일 만들기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356992"/>
            <a:ext cx="5544616" cy="2512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645024"/>
            <a:ext cx="234315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530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csv : </a:t>
            </a:r>
            <a:r>
              <a:rPr lang="en-US" altLang="ko-KR" dirty="0" err="1" smtClean="0"/>
              <a:t>DictReader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csv </a:t>
            </a:r>
            <a:r>
              <a:rPr lang="ko-KR" altLang="en-US" dirty="0" smtClean="0"/>
              <a:t>파일을 읽어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출력하기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573016"/>
            <a:ext cx="508635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17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csv: list </a:t>
            </a:r>
            <a:r>
              <a:rPr lang="ko-KR" altLang="en-US" dirty="0" smtClean="0"/>
              <a:t>타입 </a:t>
            </a:r>
            <a:r>
              <a:rPr lang="ko-KR" altLang="en-US" dirty="0" smtClean="0"/>
              <a:t>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8133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csv : </a:t>
            </a:r>
            <a:r>
              <a:rPr lang="en-US" altLang="ko-KR" dirty="0"/>
              <a:t>w</a:t>
            </a:r>
            <a:r>
              <a:rPr lang="en-US" altLang="ko-KR" dirty="0" smtClean="0"/>
              <a:t>riter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list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</a:t>
            </a:r>
            <a:r>
              <a:rPr lang="ko-KR" altLang="en-US" dirty="0" err="1" smtClean="0"/>
              <a:t>입력받아</a:t>
            </a:r>
            <a:r>
              <a:rPr lang="ko-KR" altLang="en-US" dirty="0" smtClean="0"/>
              <a:t> </a:t>
            </a:r>
            <a:r>
              <a:rPr lang="en-US" altLang="ko-KR" dirty="0" smtClean="0"/>
              <a:t>csv </a:t>
            </a:r>
            <a:r>
              <a:rPr lang="ko-KR" altLang="en-US" dirty="0" smtClean="0"/>
              <a:t>파일 만들기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3645024"/>
            <a:ext cx="5472608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474" y="4011736"/>
            <a:ext cx="29051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72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csv : reader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csv </a:t>
            </a:r>
            <a:r>
              <a:rPr lang="ko-KR" altLang="en-US" dirty="0" smtClean="0"/>
              <a:t>파일을 읽어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타입으로 출력하기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56992"/>
            <a:ext cx="4824536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390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csv </a:t>
            </a:r>
            <a:r>
              <a:rPr lang="ko-KR" altLang="en-US" dirty="0" smtClean="0"/>
              <a:t>파일 생성 후 읽기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108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xml </a:t>
            </a:r>
            <a:r>
              <a:rPr lang="en-US" altLang="ko-KR" dirty="0" smtClean="0"/>
              <a:t>load &amp; parse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06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csv : </a:t>
            </a:r>
            <a:r>
              <a:rPr lang="en-US" altLang="ko-KR" dirty="0" err="1" smtClean="0"/>
              <a:t>jupyter</a:t>
            </a:r>
            <a:r>
              <a:rPr lang="ko-KR" altLang="en-US" dirty="0" smtClean="0"/>
              <a:t>에서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파일을 </a:t>
            </a:r>
            <a:r>
              <a:rPr lang="ko-KR" altLang="en-US" dirty="0" err="1" smtClean="0"/>
              <a:t>입력받아</a:t>
            </a:r>
            <a:r>
              <a:rPr lang="ko-KR" altLang="en-US" dirty="0" smtClean="0"/>
              <a:t> </a:t>
            </a:r>
            <a:r>
              <a:rPr lang="en-US" altLang="ko-KR" dirty="0" smtClean="0"/>
              <a:t>csv </a:t>
            </a:r>
            <a:r>
              <a:rPr lang="ko-KR" altLang="en-US" dirty="0" smtClean="0"/>
              <a:t>파일 만들기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03" y="3356992"/>
            <a:ext cx="35433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342996"/>
            <a:ext cx="286702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27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csv : reader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csv </a:t>
            </a:r>
            <a:r>
              <a:rPr lang="ko-KR" altLang="en-US" dirty="0" smtClean="0"/>
              <a:t>파일을 읽어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타입으로 출력하기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24944"/>
            <a:ext cx="4464496" cy="3531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04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csv: dialect </a:t>
            </a:r>
            <a:r>
              <a:rPr lang="ko-KR" altLang="en-US" dirty="0" smtClean="0"/>
              <a:t>등록 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361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csv :</a:t>
            </a:r>
            <a:r>
              <a:rPr lang="en-US" altLang="ko-KR" dirty="0" err="1" smtClean="0"/>
              <a:t>register_dialect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파일에 대한 </a:t>
            </a:r>
            <a:r>
              <a:rPr lang="en-US" altLang="ko-KR" dirty="0" smtClean="0"/>
              <a:t>dialect </a:t>
            </a:r>
            <a:r>
              <a:rPr lang="ko-KR" altLang="en-US" dirty="0" smtClean="0"/>
              <a:t>정보를 등록해서 사용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52" y="2564904"/>
            <a:ext cx="6858000" cy="372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498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csv : </a:t>
            </a:r>
            <a:r>
              <a:rPr lang="ko-KR" altLang="en-US" dirty="0" smtClean="0"/>
              <a:t>파일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csv </a:t>
            </a:r>
            <a:r>
              <a:rPr lang="ko-KR" altLang="en-US" dirty="0" smtClean="0"/>
              <a:t>파일 생성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401820"/>
            <a:ext cx="76295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716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csv : reader</a:t>
            </a:r>
            <a:r>
              <a:rPr lang="ko-KR" altLang="en-US" dirty="0"/>
              <a:t> </a:t>
            </a:r>
            <a:r>
              <a:rPr lang="ko-KR" altLang="en-US" dirty="0" smtClean="0"/>
              <a:t>읽기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reader</a:t>
            </a:r>
            <a:r>
              <a:rPr lang="ko-KR" altLang="en-US" dirty="0" smtClean="0"/>
              <a:t>로 읽은 파일의 데이터는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이므로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처리 가능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2924944"/>
            <a:ext cx="68389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275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csv: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검색 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6507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csv : </a:t>
            </a:r>
            <a:r>
              <a:rPr lang="ko-KR" altLang="en-US" dirty="0" smtClean="0"/>
              <a:t>파일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csv </a:t>
            </a:r>
            <a:r>
              <a:rPr lang="ko-KR" altLang="en-US" dirty="0" smtClean="0"/>
              <a:t>파일 생성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3068960"/>
            <a:ext cx="6172200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76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csv : </a:t>
            </a:r>
            <a:r>
              <a:rPr lang="en-US" altLang="ko-KR" dirty="0" err="1" smtClean="0"/>
              <a:t>DictReader</a:t>
            </a:r>
            <a:r>
              <a:rPr lang="ko-KR" altLang="en-US" dirty="0" smtClean="0"/>
              <a:t> 읽기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DictReader</a:t>
            </a:r>
            <a:r>
              <a:rPr lang="ko-KR" altLang="en-US" dirty="0" smtClean="0"/>
              <a:t>로 파일을 생성하면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지원하므로 </a:t>
            </a:r>
            <a:r>
              <a:rPr lang="ko-KR" altLang="en-US" dirty="0" smtClean="0"/>
              <a:t>헤더정보로 처리가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 가능 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3284984"/>
            <a:ext cx="775335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35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list file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csv </a:t>
            </a:r>
            <a:r>
              <a:rPr lang="ko-KR" altLang="en-US" dirty="0" smtClean="0"/>
              <a:t>생성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55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만들</a:t>
            </a:r>
            <a:r>
              <a:rPr lang="ko-KR" altLang="en-US" dirty="0"/>
              <a:t>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root</a:t>
            </a:r>
            <a:r>
              <a:rPr lang="ko-KR" altLang="en-US" dirty="0" smtClean="0"/>
              <a:t>는 하나이고 다양한 자식 </a:t>
            </a:r>
            <a:r>
              <a:rPr lang="en-US" altLang="ko-KR" dirty="0" smtClean="0"/>
              <a:t>node </a:t>
            </a:r>
            <a:r>
              <a:rPr lang="ko-KR" altLang="en-US" dirty="0" smtClean="0"/>
              <a:t>들을 만듦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636912"/>
            <a:ext cx="49530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552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csv : writer/reader 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로 데이터를 받아서 </a:t>
            </a:r>
            <a:r>
              <a:rPr lang="en-US" altLang="ko-KR" dirty="0" smtClean="0"/>
              <a:t>csv </a:t>
            </a:r>
            <a:r>
              <a:rPr lang="ko-KR" altLang="en-US" dirty="0" smtClean="0"/>
              <a:t>파일 생성 및 읽기처</a:t>
            </a:r>
            <a:r>
              <a:rPr lang="ko-KR" altLang="en-US" dirty="0"/>
              <a:t>리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2996952"/>
            <a:ext cx="6753225" cy="3467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893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csv : writer/reader</a:t>
            </a:r>
            <a:r>
              <a:rPr lang="ko-KR" altLang="en-US" dirty="0" smtClean="0"/>
              <a:t> 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로 데이터를 받아서 </a:t>
            </a:r>
            <a:r>
              <a:rPr lang="en-US" altLang="ko-KR" dirty="0" smtClean="0"/>
              <a:t>csv </a:t>
            </a:r>
            <a:r>
              <a:rPr lang="ko-KR" altLang="en-US" dirty="0" smtClean="0"/>
              <a:t>파일 생성 및 읽기처</a:t>
            </a:r>
            <a:r>
              <a:rPr lang="ko-KR" altLang="en-US" dirty="0"/>
              <a:t>리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924944"/>
            <a:ext cx="656272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95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664" y="476672"/>
            <a:ext cx="7291536" cy="5390728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Windows</a:t>
            </a:r>
            <a:br>
              <a:rPr lang="en-US" altLang="ko-KR" sz="6000" dirty="0" smtClean="0"/>
            </a:br>
            <a:r>
              <a:rPr lang="en-US" altLang="ko-KR" sz="6000" dirty="0" smtClean="0"/>
              <a:t>application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/>
              <a:t>Dispatch </a:t>
            </a:r>
            <a:r>
              <a:rPr lang="ko-KR" altLang="en-US" sz="6000" dirty="0" smtClean="0"/>
              <a:t>처리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915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ie</a:t>
            </a:r>
            <a:r>
              <a:rPr lang="ko-KR" altLang="en-US" dirty="0" smtClean="0"/>
              <a:t>구동하기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7708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Dispatch</a:t>
            </a:r>
            <a:r>
              <a:rPr lang="ko-KR" altLang="en-US" dirty="0" smtClean="0"/>
              <a:t>를 이용한 </a:t>
            </a:r>
            <a:r>
              <a:rPr lang="en-US" altLang="ko-KR" dirty="0" err="1" smtClean="0"/>
              <a:t>appl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windows </a:t>
            </a:r>
            <a:r>
              <a:rPr lang="ko-KR" altLang="en-US" dirty="0" smtClean="0"/>
              <a:t>내에서 </a:t>
            </a:r>
            <a:r>
              <a:rPr lang="en-US" altLang="ko-KR" dirty="0" smtClean="0"/>
              <a:t>application </a:t>
            </a:r>
            <a:r>
              <a:rPr lang="ko-KR" altLang="en-US" dirty="0" smtClean="0"/>
              <a:t>호출 방법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2708920"/>
            <a:ext cx="6562725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604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Python interpreter</a:t>
            </a:r>
            <a:r>
              <a:rPr lang="ko-KR" altLang="en-US" dirty="0" smtClean="0"/>
              <a:t>구동하기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310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Dispatch</a:t>
            </a:r>
            <a:r>
              <a:rPr lang="ko-KR" altLang="en-US" dirty="0" smtClean="0"/>
              <a:t>를 이용한 </a:t>
            </a:r>
            <a:r>
              <a:rPr lang="en-US" altLang="ko-KR" dirty="0" err="1" smtClean="0"/>
              <a:t>appl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windows </a:t>
            </a:r>
            <a:r>
              <a:rPr lang="ko-KR" altLang="en-US" dirty="0" smtClean="0"/>
              <a:t>내에서 </a:t>
            </a:r>
            <a:r>
              <a:rPr lang="en-US" altLang="ko-KR" dirty="0" smtClean="0"/>
              <a:t>python interpreter </a:t>
            </a:r>
            <a:r>
              <a:rPr lang="en-US" altLang="ko-KR" dirty="0" smtClean="0"/>
              <a:t>application </a:t>
            </a:r>
            <a:r>
              <a:rPr lang="ko-KR" altLang="en-US" dirty="0" smtClean="0"/>
              <a:t>호출 방법</a:t>
            </a:r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8" y="2780928"/>
            <a:ext cx="5838825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0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python </a:t>
            </a:r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windows </a:t>
            </a:r>
            <a:r>
              <a:rPr lang="ko-KR" altLang="en-US" dirty="0" smtClean="0"/>
              <a:t>내에서 </a:t>
            </a:r>
            <a:r>
              <a:rPr lang="en-US" altLang="ko-KR" dirty="0" smtClean="0"/>
              <a:t>python interpreter </a:t>
            </a:r>
            <a:r>
              <a:rPr lang="en-US" altLang="ko-KR" dirty="0" smtClean="0"/>
              <a:t>application </a:t>
            </a:r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068960"/>
            <a:ext cx="621665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25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664" y="476672"/>
            <a:ext cx="7291536" cy="5390728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Excel </a:t>
            </a:r>
            <a:r>
              <a:rPr lang="ko-KR" altLang="en-US" sz="6000" dirty="0" smtClean="0"/>
              <a:t>처리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- Dispatch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827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excel </a:t>
            </a:r>
            <a:r>
              <a:rPr lang="ko-KR" altLang="en-US" dirty="0" smtClean="0"/>
              <a:t>구동하기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660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</a:t>
            </a:r>
            <a:r>
              <a:rPr lang="en-US" altLang="ko-KR" dirty="0" smtClean="0"/>
              <a:t>load &amp; parse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ElementTree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하나의 </a:t>
            </a:r>
            <a:r>
              <a:rPr lang="en-US" altLang="ko-KR" dirty="0" err="1" smtClean="0"/>
              <a:t>api</a:t>
            </a:r>
            <a:r>
              <a:rPr lang="ko-KR" altLang="en-US" dirty="0" smtClean="0"/>
              <a:t>에 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패키지를 제공하지만 동일한 결과를 처리 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85184"/>
            <a:ext cx="67437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645024"/>
            <a:ext cx="401002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384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excel </a:t>
            </a:r>
            <a:r>
              <a:rPr lang="ko-KR" altLang="en-US" dirty="0" smtClean="0"/>
              <a:t>구동하기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모듈에서 </a:t>
            </a:r>
            <a:r>
              <a:rPr lang="en-US" altLang="ko-KR" dirty="0" smtClean="0"/>
              <a:t>excel</a:t>
            </a:r>
            <a:r>
              <a:rPr lang="ko-KR" altLang="en-US" dirty="0" smtClean="0"/>
              <a:t>을 구동하기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2852936"/>
            <a:ext cx="57435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87" y="4293096"/>
            <a:ext cx="5472608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3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excel new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853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Excel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Workbook-&gt; Worksheet -&gt; cell </a:t>
            </a:r>
            <a:r>
              <a:rPr lang="ko-KR" altLang="en-US" dirty="0" smtClean="0"/>
              <a:t>단위로 구성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4258377"/>
            <a:ext cx="2016224" cy="792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Workbook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35896" y="2852936"/>
            <a:ext cx="2016224" cy="7920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Worksheet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35896" y="3862333"/>
            <a:ext cx="2016224" cy="7920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Worksheet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35896" y="5805264"/>
            <a:ext cx="2016224" cy="7920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Worksheet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3968" y="4771899"/>
            <a:ext cx="720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.</a:t>
            </a:r>
          </a:p>
          <a:p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6372200" y="2852935"/>
            <a:ext cx="2019064" cy="792089"/>
            <a:chOff x="6660232" y="2780928"/>
            <a:chExt cx="2019064" cy="1536813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1" name="직사각형 10"/>
            <p:cNvSpPr/>
            <p:nvPr/>
          </p:nvSpPr>
          <p:spPr>
            <a:xfrm>
              <a:off x="6660232" y="2780928"/>
              <a:ext cx="2016224" cy="39604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cell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663072" y="3254575"/>
              <a:ext cx="2016224" cy="39604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cell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660232" y="3921697"/>
              <a:ext cx="2016224" cy="39604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cell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382951" y="3861626"/>
            <a:ext cx="2019064" cy="792089"/>
            <a:chOff x="6660232" y="2780928"/>
            <a:chExt cx="2019064" cy="1536813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6" name="직사각형 15"/>
            <p:cNvSpPr/>
            <p:nvPr/>
          </p:nvSpPr>
          <p:spPr>
            <a:xfrm>
              <a:off x="6660232" y="2780928"/>
              <a:ext cx="2016224" cy="39604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cell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663072" y="3254575"/>
              <a:ext cx="2016224" cy="39604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cell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660232" y="3921697"/>
              <a:ext cx="2016224" cy="39604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cell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369360" y="5805264"/>
            <a:ext cx="2019064" cy="792089"/>
            <a:chOff x="6660232" y="2780928"/>
            <a:chExt cx="2019064" cy="1536813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0" name="직사각형 19"/>
            <p:cNvSpPr/>
            <p:nvPr/>
          </p:nvSpPr>
          <p:spPr>
            <a:xfrm>
              <a:off x="6660232" y="2780928"/>
              <a:ext cx="2016224" cy="39604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cell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663072" y="3254575"/>
              <a:ext cx="2016224" cy="39604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cell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660232" y="3921697"/>
              <a:ext cx="2016224" cy="39604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cell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왼쪽 중괄호 9"/>
          <p:cNvSpPr/>
          <p:nvPr/>
        </p:nvSpPr>
        <p:spPr>
          <a:xfrm>
            <a:off x="2915816" y="2954996"/>
            <a:ext cx="432048" cy="3438231"/>
          </a:xfrm>
          <a:prstGeom prst="leftBrace">
            <a:avLst>
              <a:gd name="adj1" fmla="val 7528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왼쪽 중괄호 23"/>
          <p:cNvSpPr/>
          <p:nvPr/>
        </p:nvSpPr>
        <p:spPr>
          <a:xfrm>
            <a:off x="5940152" y="2713217"/>
            <a:ext cx="432048" cy="1003815"/>
          </a:xfrm>
          <a:prstGeom prst="leftBrace">
            <a:avLst>
              <a:gd name="adj1" fmla="val 1057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중괄호 24"/>
          <p:cNvSpPr/>
          <p:nvPr/>
        </p:nvSpPr>
        <p:spPr>
          <a:xfrm>
            <a:off x="5940152" y="3768084"/>
            <a:ext cx="432048" cy="1003815"/>
          </a:xfrm>
          <a:prstGeom prst="leftBrace">
            <a:avLst>
              <a:gd name="adj1" fmla="val 1057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중괄호 25"/>
          <p:cNvSpPr/>
          <p:nvPr/>
        </p:nvSpPr>
        <p:spPr>
          <a:xfrm>
            <a:off x="5940152" y="5704034"/>
            <a:ext cx="432048" cy="1003815"/>
          </a:xfrm>
          <a:prstGeom prst="leftBrace">
            <a:avLst>
              <a:gd name="adj1" fmla="val 1057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3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workbook/worksheet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excel</a:t>
            </a:r>
            <a:r>
              <a:rPr lang="ko-KR" altLang="en-US" dirty="0" smtClean="0"/>
              <a:t>을 구동하고 </a:t>
            </a:r>
            <a:r>
              <a:rPr lang="en-US" altLang="ko-KR" dirty="0" smtClean="0"/>
              <a:t>excel </a:t>
            </a:r>
            <a:r>
              <a:rPr lang="ko-KR" altLang="en-US" dirty="0" smtClean="0"/>
              <a:t>파일인 </a:t>
            </a:r>
            <a:r>
              <a:rPr lang="en-US" altLang="ko-KR" dirty="0" smtClean="0"/>
              <a:t>workbook </a:t>
            </a:r>
            <a:r>
              <a:rPr lang="ko-KR" altLang="en-US" dirty="0" smtClean="0"/>
              <a:t>만들고 그 내의  </a:t>
            </a:r>
            <a:r>
              <a:rPr lang="en-US" altLang="ko-KR" dirty="0" smtClean="0"/>
              <a:t>worksheet </a:t>
            </a:r>
            <a:r>
              <a:rPr lang="ko-KR" altLang="en-US" dirty="0" smtClean="0"/>
              <a:t>생성해서 </a:t>
            </a:r>
            <a:r>
              <a:rPr lang="ko-KR" altLang="en-US" dirty="0" smtClean="0"/>
              <a:t>저</a:t>
            </a:r>
            <a:r>
              <a:rPr lang="ko-KR" altLang="en-US" dirty="0"/>
              <a:t>장</a:t>
            </a:r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852936"/>
            <a:ext cx="561975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301208"/>
            <a:ext cx="6654800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775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excel </a:t>
            </a:r>
            <a:r>
              <a:rPr lang="en-US" altLang="ko-KR" dirty="0" smtClean="0"/>
              <a:t>:workbook </a:t>
            </a:r>
            <a:r>
              <a:rPr lang="ko-KR" altLang="en-US" dirty="0" smtClean="0"/>
              <a:t>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663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존재한 </a:t>
            </a:r>
            <a:r>
              <a:rPr lang="en-US" altLang="ko-KR" dirty="0" smtClean="0"/>
              <a:t>workbook </a:t>
            </a:r>
            <a:r>
              <a:rPr lang="ko-KR" altLang="en-US" dirty="0" smtClean="0"/>
              <a:t>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workbooks.open</a:t>
            </a:r>
            <a:r>
              <a:rPr lang="en-US" altLang="ko-KR" dirty="0" smtClean="0"/>
              <a:t>(</a:t>
            </a:r>
            <a:r>
              <a:rPr lang="ko-KR" altLang="en-US" dirty="0" smtClean="0"/>
              <a:t>파일명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기존 </a:t>
            </a:r>
            <a:r>
              <a:rPr lang="en-US" altLang="ko-KR" dirty="0" smtClean="0"/>
              <a:t>excel </a:t>
            </a:r>
            <a:r>
              <a:rPr lang="en-US" altLang="ko-KR" dirty="0" smtClean="0"/>
              <a:t>file</a:t>
            </a:r>
            <a:r>
              <a:rPr lang="ko-KR" altLang="en-US" dirty="0" smtClean="0"/>
              <a:t>을 열기</a:t>
            </a:r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79118"/>
            <a:ext cx="5328592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1" y="3429000"/>
            <a:ext cx="2808312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346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excel </a:t>
            </a:r>
            <a:r>
              <a:rPr lang="en-US" altLang="ko-KR" dirty="0" smtClean="0"/>
              <a:t>: worksheet</a:t>
            </a:r>
            <a:r>
              <a:rPr lang="ko-KR" altLang="en-US" dirty="0" smtClean="0"/>
              <a:t>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936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존재한 </a:t>
            </a:r>
            <a:r>
              <a:rPr lang="en-US" altLang="ko-KR" dirty="0" smtClean="0"/>
              <a:t>worksheet </a:t>
            </a:r>
            <a:r>
              <a:rPr lang="ko-KR" altLang="en-US" dirty="0"/>
              <a:t>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612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workbooks.open</a:t>
            </a:r>
            <a:r>
              <a:rPr lang="en-US" altLang="ko-KR" dirty="0"/>
              <a:t>(</a:t>
            </a:r>
            <a:r>
              <a:rPr lang="ko-KR" altLang="en-US" dirty="0"/>
              <a:t>파일명</a:t>
            </a:r>
            <a:r>
              <a:rPr lang="en-US" altLang="ko-KR" dirty="0"/>
              <a:t>)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기존 </a:t>
            </a:r>
            <a:r>
              <a:rPr lang="en-US" altLang="ko-KR" dirty="0"/>
              <a:t>excel file</a:t>
            </a:r>
            <a:r>
              <a:rPr lang="ko-KR" altLang="en-US" dirty="0"/>
              <a:t>을 </a:t>
            </a:r>
            <a:r>
              <a:rPr lang="ko-KR" altLang="en-US" dirty="0" smtClean="0"/>
              <a:t>열고</a:t>
            </a:r>
            <a:r>
              <a:rPr lang="en-US" altLang="ko-KR" dirty="0"/>
              <a:t> </a:t>
            </a:r>
            <a:r>
              <a:rPr lang="en-US" altLang="ko-KR" dirty="0" smtClean="0"/>
              <a:t>worksheets(sheet</a:t>
            </a:r>
            <a:r>
              <a:rPr lang="ko-KR" altLang="en-US" dirty="0" smtClean="0"/>
              <a:t>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지정한 </a:t>
            </a:r>
            <a:r>
              <a:rPr lang="en-US" altLang="ko-KR" dirty="0" smtClean="0"/>
              <a:t>sheet</a:t>
            </a:r>
            <a:r>
              <a:rPr lang="ko-KR" altLang="en-US" dirty="0" smtClean="0"/>
              <a:t>로 열기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382181"/>
            <a:ext cx="223837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24" y="3958571"/>
            <a:ext cx="5544616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794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기존 파일에 워크시트추가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기존 존재한 </a:t>
            </a:r>
            <a:r>
              <a:rPr lang="en-US" altLang="ko-KR" dirty="0" smtClean="0"/>
              <a:t>excel file</a:t>
            </a:r>
            <a:r>
              <a:rPr lang="ko-KR" altLang="en-US" dirty="0"/>
              <a:t>을 기존 파일에 워크시트추가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56388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780928"/>
            <a:ext cx="2181225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34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excel </a:t>
            </a:r>
            <a:r>
              <a:rPr lang="en-US" altLang="ko-KR" dirty="0" smtClean="0"/>
              <a:t>: cell </a:t>
            </a:r>
            <a:r>
              <a:rPr lang="ko-KR" altLang="en-US" dirty="0" smtClean="0"/>
              <a:t>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179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</a:t>
            </a:r>
            <a:r>
              <a:rPr lang="en-US" altLang="ko-KR" dirty="0" smtClean="0"/>
              <a:t>searching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ElementTree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load</a:t>
            </a:r>
            <a:r>
              <a:rPr lang="ko-KR" altLang="en-US" dirty="0" smtClean="0"/>
              <a:t>한 후에 </a:t>
            </a:r>
            <a:r>
              <a:rPr lang="en-US" altLang="ko-KR" dirty="0" smtClean="0"/>
              <a:t>root</a:t>
            </a:r>
            <a:r>
              <a:rPr lang="ko-KR" altLang="en-US" dirty="0" smtClean="0"/>
              <a:t>를 읽고 </a:t>
            </a:r>
            <a:r>
              <a:rPr lang="en-US" altLang="ko-KR" dirty="0" smtClean="0"/>
              <a:t>child node</a:t>
            </a:r>
            <a:r>
              <a:rPr lang="ko-KR" altLang="en-US" dirty="0" smtClean="0"/>
              <a:t> </a:t>
            </a:r>
            <a:r>
              <a:rPr lang="en-US" altLang="ko-KR" dirty="0" smtClean="0"/>
              <a:t>searching</a:t>
            </a:r>
            <a:r>
              <a:rPr lang="ko-KR" altLang="en-US" dirty="0" smtClean="0"/>
              <a:t>해야 함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924944"/>
            <a:ext cx="6829425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20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excel : cell </a:t>
            </a:r>
            <a:r>
              <a:rPr lang="ko-KR" altLang="en-US" dirty="0" smtClean="0"/>
              <a:t>갱신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모듈에서 </a:t>
            </a:r>
            <a:r>
              <a:rPr lang="en-US" altLang="ko-KR" dirty="0" smtClean="0"/>
              <a:t>excel</a:t>
            </a:r>
            <a:r>
              <a:rPr lang="ko-KR" altLang="en-US" dirty="0" smtClean="0"/>
              <a:t>을 구동하고 </a:t>
            </a:r>
            <a:r>
              <a:rPr lang="en-US" altLang="ko-KR" dirty="0" smtClean="0"/>
              <a:t>worksheets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en-US" altLang="ko-KR" dirty="0" smtClean="0"/>
              <a:t>cell</a:t>
            </a:r>
            <a:r>
              <a:rPr lang="ko-KR" altLang="en-US" dirty="0" smtClean="0"/>
              <a:t>에 값을 넣기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077072"/>
            <a:ext cx="212407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789040"/>
            <a:ext cx="558165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40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excel : cell </a:t>
            </a:r>
            <a:r>
              <a:rPr lang="ko-KR" altLang="en-US" dirty="0" smtClean="0"/>
              <a:t>읽</a:t>
            </a:r>
            <a:r>
              <a:rPr lang="ko-KR" altLang="en-US" dirty="0"/>
              <a:t>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모듈에서 </a:t>
            </a:r>
            <a:r>
              <a:rPr lang="en-US" altLang="ko-KR" dirty="0" smtClean="0"/>
              <a:t>excel</a:t>
            </a:r>
            <a:r>
              <a:rPr lang="ko-KR" altLang="en-US" dirty="0" smtClean="0"/>
              <a:t>을 구동하고 </a:t>
            </a:r>
            <a:r>
              <a:rPr lang="en-US" altLang="ko-KR" dirty="0" smtClean="0"/>
              <a:t>worksheets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en-US" altLang="ko-KR" dirty="0" smtClean="0"/>
              <a:t>cell</a:t>
            </a:r>
            <a:r>
              <a:rPr lang="ko-KR" altLang="en-US" dirty="0" smtClean="0"/>
              <a:t>의 값을 가져오기 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61048"/>
            <a:ext cx="212407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077072"/>
            <a:ext cx="577215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610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excel : </a:t>
            </a:r>
            <a:r>
              <a:rPr lang="ko-KR" altLang="en-US" dirty="0" smtClean="0"/>
              <a:t>여러 </a:t>
            </a:r>
            <a:r>
              <a:rPr lang="en-US" altLang="ko-KR" dirty="0" smtClean="0"/>
              <a:t>cell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cell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range</a:t>
            </a:r>
            <a:r>
              <a:rPr lang="ko-KR" altLang="en-US" dirty="0" smtClean="0"/>
              <a:t>를 기준으로 데이터를 넣고 내부에 색깔 입히기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06" y="2791966"/>
            <a:ext cx="299085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717032"/>
            <a:ext cx="577215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597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Cell</a:t>
            </a:r>
            <a:r>
              <a:rPr lang="ko-KR" altLang="en-US" dirty="0" smtClean="0"/>
              <a:t>에 대한 폭 조정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특히 </a:t>
            </a:r>
            <a:r>
              <a:rPr lang="en-US" altLang="ko-KR" dirty="0" smtClean="0"/>
              <a:t>Range</a:t>
            </a:r>
            <a:r>
              <a:rPr lang="ko-KR" altLang="en-US" dirty="0" smtClean="0"/>
              <a:t>로 처리시 범주가 하나라도 </a:t>
            </a:r>
            <a:r>
              <a:rPr lang="en-US" altLang="ko-KR" dirty="0" smtClean="0"/>
              <a:t>“B:B”</a:t>
            </a:r>
            <a:r>
              <a:rPr lang="ko-KR" altLang="en-US" dirty="0" smtClean="0"/>
              <a:t>로 정의해야 사이즈 변경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excel : </a:t>
            </a:r>
            <a:r>
              <a:rPr lang="en-US" altLang="ko-KR" dirty="0" smtClean="0"/>
              <a:t>cell  </a:t>
            </a:r>
            <a:r>
              <a:rPr lang="ko-KR" altLang="en-US" dirty="0" smtClean="0"/>
              <a:t>폭 조정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3489649"/>
            <a:ext cx="2438028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89636"/>
            <a:ext cx="5832648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52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Cell</a:t>
            </a:r>
            <a:r>
              <a:rPr lang="ko-KR" altLang="en-US" dirty="0" smtClean="0"/>
              <a:t>에 대한 폭 조정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특히 </a:t>
            </a:r>
            <a:r>
              <a:rPr lang="en-US" altLang="ko-KR" dirty="0" smtClean="0"/>
              <a:t>Range</a:t>
            </a:r>
            <a:r>
              <a:rPr lang="ko-KR" altLang="en-US" dirty="0" smtClean="0"/>
              <a:t>로 처리시 범주가 하나라도 </a:t>
            </a:r>
            <a:r>
              <a:rPr lang="en-US" altLang="ko-KR" dirty="0" smtClean="0"/>
              <a:t>“2:2”</a:t>
            </a:r>
            <a:r>
              <a:rPr lang="ko-KR" altLang="en-US" dirty="0" smtClean="0"/>
              <a:t>로 정의해야 사이즈 변경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excel : </a:t>
            </a:r>
            <a:r>
              <a:rPr lang="en-US" altLang="ko-KR" dirty="0" smtClean="0"/>
              <a:t>cell  </a:t>
            </a:r>
            <a:r>
              <a:rPr lang="ko-KR" altLang="en-US" dirty="0" smtClean="0"/>
              <a:t>높</a:t>
            </a:r>
            <a:r>
              <a:rPr lang="ko-KR" altLang="en-US" dirty="0"/>
              <a:t>이</a:t>
            </a:r>
            <a:r>
              <a:rPr lang="ko-KR" altLang="en-US" dirty="0" smtClean="0"/>
              <a:t> 조정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377682"/>
            <a:ext cx="2884562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39" y="2924944"/>
            <a:ext cx="547687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852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excel </a:t>
            </a:r>
            <a:r>
              <a:rPr lang="en-US" altLang="ko-KR" dirty="0" smtClean="0"/>
              <a:t>:cell color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609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excel :color </a:t>
            </a:r>
            <a:r>
              <a:rPr lang="ko-KR" altLang="en-US" dirty="0" smtClean="0"/>
              <a:t>정보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color </a:t>
            </a:r>
            <a:r>
              <a:rPr lang="ko-KR" altLang="en-US" dirty="0" smtClean="0"/>
              <a:t>정보는 아래의 </a:t>
            </a:r>
            <a:r>
              <a:rPr lang="ko-KR" altLang="en-US" dirty="0" smtClean="0"/>
              <a:t>사이트 확인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01008"/>
            <a:ext cx="299085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069104" y="4581128"/>
            <a:ext cx="5598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http://dmcritchie.mvps.org/excel/colors.htm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869160"/>
            <a:ext cx="76581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378116"/>
            <a:ext cx="5238750" cy="800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323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excel :color </a:t>
            </a:r>
            <a:r>
              <a:rPr lang="ko-KR" altLang="en-US" dirty="0" err="1" smtClean="0"/>
              <a:t>ㅊ리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color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부여해서 각 </a:t>
            </a:r>
            <a:r>
              <a:rPr lang="en-US" altLang="ko-KR" dirty="0" smtClean="0"/>
              <a:t>cell</a:t>
            </a:r>
            <a:r>
              <a:rPr lang="ko-KR" altLang="en-US" dirty="0" smtClean="0"/>
              <a:t>에 색상을 넣음</a:t>
            </a: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564904"/>
            <a:ext cx="1323975" cy="40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429000"/>
            <a:ext cx="576262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047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excel </a:t>
            </a:r>
            <a:r>
              <a:rPr lang="en-US" altLang="ko-KR" dirty="0" smtClean="0"/>
              <a:t>: cell offset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1886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excel :</a:t>
            </a:r>
            <a:r>
              <a:rPr lang="ko-KR" altLang="en-US" dirty="0"/>
              <a:t> </a:t>
            </a:r>
            <a:r>
              <a:rPr lang="en-US" altLang="ko-KR" dirty="0" smtClean="0"/>
              <a:t>offset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Cell</a:t>
            </a:r>
            <a:r>
              <a:rPr lang="ko-KR" altLang="en-US" dirty="0" smtClean="0"/>
              <a:t>를 기준으로 </a:t>
            </a:r>
            <a:r>
              <a:rPr lang="en-US" altLang="ko-KR" dirty="0" smtClean="0"/>
              <a:t>offset</a:t>
            </a:r>
            <a:r>
              <a:rPr lang="ko-KR" altLang="en-US" dirty="0" smtClean="0"/>
              <a:t>을 주고 값을 처리 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948793"/>
            <a:ext cx="3398143" cy="84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68960"/>
            <a:ext cx="4464496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260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</a:t>
            </a:r>
            <a:r>
              <a:rPr lang="en-US" altLang="ko-KR" dirty="0" smtClean="0"/>
              <a:t>searching : </a:t>
            </a:r>
            <a:r>
              <a:rPr lang="en-US" altLang="ko-KR" dirty="0" err="1" smtClean="0"/>
              <a:t>iter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searching</a:t>
            </a:r>
            <a:r>
              <a:rPr lang="ko-KR" altLang="en-US" dirty="0" smtClean="0"/>
              <a:t>한 결과가 </a:t>
            </a:r>
            <a:r>
              <a:rPr lang="en-US" altLang="ko-KR" dirty="0" smtClean="0"/>
              <a:t>depth-first </a:t>
            </a:r>
            <a:r>
              <a:rPr lang="en-US" altLang="ko-KR" dirty="0"/>
              <a:t>iteration (DFS</a:t>
            </a:r>
            <a:r>
              <a:rPr lang="en-US" altLang="ko-KR" dirty="0" smtClean="0"/>
              <a:t>) </a:t>
            </a:r>
            <a:r>
              <a:rPr lang="ko-KR" altLang="en-US" dirty="0" smtClean="0"/>
              <a:t>로 처리</a:t>
            </a:r>
            <a:r>
              <a:rPr lang="en-US" altLang="ko-KR" dirty="0"/>
              <a:t> 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443" y="3429000"/>
            <a:ext cx="65627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469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excel </a:t>
            </a:r>
            <a:r>
              <a:rPr lang="en-US" altLang="ko-KR" dirty="0" smtClean="0"/>
              <a:t>: Range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6962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excel : Range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Range</a:t>
            </a:r>
            <a:r>
              <a:rPr lang="ko-KR" altLang="en-US" dirty="0" smtClean="0"/>
              <a:t>는 하나의 </a:t>
            </a:r>
            <a:r>
              <a:rPr lang="en-US" altLang="ko-KR" dirty="0" smtClean="0"/>
              <a:t>cell</a:t>
            </a:r>
            <a:r>
              <a:rPr lang="ko-KR" altLang="en-US" dirty="0" smtClean="0"/>
              <a:t>가 범위에 따른 값을 할당 가능 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2996952"/>
            <a:ext cx="4248472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068960"/>
            <a:ext cx="3744416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11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Range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주고 그 범주에 </a:t>
            </a:r>
            <a:r>
              <a:rPr lang="en-US" altLang="ko-KR" dirty="0" smtClean="0"/>
              <a:t>AutoFill</a:t>
            </a:r>
            <a:r>
              <a:rPr lang="ko-KR" altLang="en-US" dirty="0" smtClean="0"/>
              <a:t>처리로 결과값을 추가할 경우 처리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excel : Range </a:t>
            </a:r>
            <a:r>
              <a:rPr lang="en-US" altLang="ko-KR" dirty="0" smtClean="0"/>
              <a:t>autofill </a:t>
            </a:r>
            <a:r>
              <a:rPr lang="ko-KR" altLang="en-US" dirty="0" err="1" smtClean="0"/>
              <a:t>동일값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3212976"/>
            <a:ext cx="111442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441779"/>
            <a:ext cx="561022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623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Range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주고 그 범주에 </a:t>
            </a:r>
            <a:r>
              <a:rPr lang="en-US" altLang="ko-KR" dirty="0" smtClean="0"/>
              <a:t>AutoFill</a:t>
            </a:r>
            <a:r>
              <a:rPr lang="ko-KR" altLang="en-US" dirty="0" smtClean="0"/>
              <a:t>처리로 결과값을 추가할 경우 처리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excel : Range </a:t>
            </a:r>
            <a:r>
              <a:rPr lang="en-US" altLang="ko-KR" dirty="0" smtClean="0"/>
              <a:t>autofill </a:t>
            </a:r>
            <a:r>
              <a:rPr lang="ko-KR" altLang="en-US" dirty="0" err="1" smtClean="0"/>
              <a:t>증가</a:t>
            </a:r>
            <a:r>
              <a:rPr lang="ko-KR" altLang="en-US" dirty="0" err="1"/>
              <a:t>값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924944"/>
            <a:ext cx="112395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444213"/>
            <a:ext cx="577215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010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476672"/>
            <a:ext cx="8227640" cy="5390728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Excel </a:t>
            </a:r>
            <a:r>
              <a:rPr lang="ko-KR" altLang="en-US" sz="6000" dirty="0" smtClean="0"/>
              <a:t>처리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- </a:t>
            </a:r>
            <a:r>
              <a:rPr lang="en-US" altLang="ko-KR" sz="6000" dirty="0" err="1" smtClean="0"/>
              <a:t>ensureDispatch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084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excel </a:t>
            </a:r>
            <a:r>
              <a:rPr lang="en-US" altLang="ko-KR" dirty="0" smtClean="0"/>
              <a:t>:cell</a:t>
            </a:r>
            <a:r>
              <a:rPr lang="ko-KR" altLang="en-US" dirty="0" smtClean="0"/>
              <a:t>내의 위치조정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398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Cell </a:t>
            </a:r>
            <a:r>
              <a:rPr lang="ko-KR" altLang="en-US" dirty="0" smtClean="0"/>
              <a:t>내부의 위치조정은 반드시 </a:t>
            </a:r>
            <a:r>
              <a:rPr lang="en-US" altLang="ko-KR" dirty="0" err="1" smtClean="0"/>
              <a:t>EnsureDispatch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excel</a:t>
            </a:r>
            <a:r>
              <a:rPr lang="ko-KR" altLang="en-US" dirty="0" smtClean="0"/>
              <a:t>를 구동해야 하고 </a:t>
            </a:r>
            <a:r>
              <a:rPr lang="en-US" altLang="ko-KR" dirty="0" err="1" smtClean="0"/>
              <a:t>xlCenter</a:t>
            </a:r>
            <a:r>
              <a:rPr lang="ko-KR" altLang="en-US" dirty="0" smtClean="0"/>
              <a:t>를 할당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excel : </a:t>
            </a:r>
            <a:r>
              <a:rPr lang="en-US" altLang="ko-KR" dirty="0" smtClean="0"/>
              <a:t>cell </a:t>
            </a:r>
            <a:r>
              <a:rPr lang="ko-KR" altLang="en-US" dirty="0" smtClean="0"/>
              <a:t>위치 조정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356992"/>
            <a:ext cx="3085728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08920"/>
            <a:ext cx="5472608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780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664" y="476672"/>
            <a:ext cx="7291536" cy="5390728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err="1" smtClean="0"/>
              <a:t>Openpyxl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모듈</a:t>
            </a:r>
            <a:r>
              <a:rPr lang="ko-KR" altLang="en-US" sz="6000" dirty="0" smtClean="0"/>
              <a:t> 처리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65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Excel </a:t>
            </a:r>
            <a:r>
              <a:rPr lang="ko-KR" altLang="en-US" dirty="0" smtClean="0"/>
              <a:t>정보 가져오기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5569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excel </a:t>
            </a:r>
            <a:r>
              <a:rPr lang="ko-KR" altLang="en-US" dirty="0" smtClean="0"/>
              <a:t>파일 가져오</a:t>
            </a:r>
            <a:r>
              <a:rPr lang="ko-KR" altLang="en-US" dirty="0"/>
              <a:t>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test.xlsx 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workbook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load</a:t>
            </a:r>
            <a:r>
              <a:rPr lang="ko-KR" altLang="en-US" dirty="0" smtClean="0"/>
              <a:t>해서 </a:t>
            </a:r>
            <a:r>
              <a:rPr lang="en-US" altLang="ko-KR" dirty="0" smtClean="0"/>
              <a:t>worksheet </a:t>
            </a:r>
            <a:r>
              <a:rPr lang="ko-KR" altLang="en-US" dirty="0" smtClean="0"/>
              <a:t>읽어오기</a:t>
            </a:r>
            <a:endParaRPr lang="ko-KR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05064"/>
            <a:ext cx="43624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996952"/>
            <a:ext cx="276225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961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1412776"/>
            <a:ext cx="8443664" cy="4454624"/>
          </a:xfrm>
        </p:spPr>
        <p:txBody>
          <a:bodyPr>
            <a:normAutofit/>
          </a:bodyPr>
          <a:lstStyle/>
          <a:p>
            <a:pPr algn="ct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>1. </a:t>
            </a:r>
            <a:r>
              <a:rPr lang="en-US" altLang="ko-KR" sz="9600" dirty="0" err="1" smtClean="0"/>
              <a:t>urllib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0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</a:t>
            </a:r>
            <a:r>
              <a:rPr lang="en-US" altLang="ko-KR" dirty="0" smtClean="0"/>
              <a:t>searching : </a:t>
            </a:r>
            <a:r>
              <a:rPr lang="en-US" altLang="ko-KR" dirty="0" err="1" smtClean="0"/>
              <a:t>iter</a:t>
            </a:r>
            <a:r>
              <a:rPr lang="en-US" altLang="ko-KR" dirty="0" smtClean="0"/>
              <a:t>(tag)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를 지정하고 </a:t>
            </a:r>
            <a:r>
              <a:rPr lang="en-US" altLang="ko-KR" dirty="0" smtClean="0"/>
              <a:t>searching</a:t>
            </a:r>
            <a:r>
              <a:rPr lang="ko-KR" altLang="en-US" dirty="0" smtClean="0"/>
              <a:t>한 결과가 </a:t>
            </a:r>
            <a:r>
              <a:rPr lang="en-US" altLang="ko-KR" dirty="0" smtClean="0"/>
              <a:t>depth-first </a:t>
            </a:r>
            <a:r>
              <a:rPr lang="en-US" altLang="ko-KR" dirty="0"/>
              <a:t>iteration (DFS</a:t>
            </a:r>
            <a:r>
              <a:rPr lang="en-US" altLang="ko-KR" dirty="0" smtClean="0"/>
              <a:t>) </a:t>
            </a:r>
            <a:r>
              <a:rPr lang="ko-KR" altLang="en-US" dirty="0" smtClean="0"/>
              <a:t>로 처리</a:t>
            </a:r>
            <a:r>
              <a:rPr lang="en-US" altLang="ko-KR" dirty="0"/>
              <a:t> 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85" y="3933056"/>
            <a:ext cx="658177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355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Excel </a:t>
            </a:r>
            <a:r>
              <a:rPr lang="ko-KR" altLang="en-US" dirty="0" smtClean="0"/>
              <a:t>파일 행과 열처리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65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worksheet </a:t>
            </a:r>
            <a:r>
              <a:rPr lang="ko-KR" altLang="en-US" dirty="0" smtClean="0"/>
              <a:t>행</a:t>
            </a:r>
            <a:r>
              <a:rPr lang="en-US" altLang="ko-KR" dirty="0" smtClean="0"/>
              <a:t>,</a:t>
            </a:r>
            <a:r>
              <a:rPr lang="ko-KR" altLang="en-US" dirty="0" smtClean="0"/>
              <a:t>열 정보 가져오기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test.xlsx 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workbook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load</a:t>
            </a:r>
            <a:r>
              <a:rPr lang="ko-KR" altLang="en-US" dirty="0" smtClean="0"/>
              <a:t>한 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worksheet </a:t>
            </a:r>
            <a:r>
              <a:rPr lang="ko-KR" altLang="en-US" dirty="0" smtClean="0"/>
              <a:t>읽어와서 행</a:t>
            </a:r>
            <a:r>
              <a:rPr lang="en-US" altLang="ko-KR" dirty="0" smtClean="0"/>
              <a:t>,</a:t>
            </a:r>
            <a:r>
              <a:rPr lang="ko-KR" altLang="en-US" dirty="0" smtClean="0"/>
              <a:t>열 정보보기</a:t>
            </a:r>
            <a:endParaRPr lang="ko-KR" altLang="en-US" dirty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996952"/>
            <a:ext cx="276225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29988"/>
            <a:ext cx="4410075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116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worksheet: </a:t>
            </a:r>
            <a:r>
              <a:rPr lang="ko-KR" altLang="en-US" dirty="0" smtClean="0"/>
              <a:t>행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worksheet </a:t>
            </a:r>
            <a:r>
              <a:rPr lang="ko-KR" altLang="en-US" dirty="0" smtClean="0"/>
              <a:t>내의 행 처리 방법</a:t>
            </a:r>
            <a:endParaRPr lang="ko-KR" altLang="en-US" dirty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996952"/>
            <a:ext cx="276225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73076"/>
            <a:ext cx="5400600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184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worksheet: </a:t>
            </a:r>
            <a:r>
              <a:rPr lang="ko-KR" altLang="en-US" dirty="0"/>
              <a:t>열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worksheet </a:t>
            </a:r>
            <a:r>
              <a:rPr lang="ko-KR" altLang="en-US" dirty="0" smtClean="0"/>
              <a:t>내의 열 처리 방법</a:t>
            </a:r>
            <a:endParaRPr lang="ko-KR" altLang="en-US" dirty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029812"/>
            <a:ext cx="276225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24944"/>
            <a:ext cx="5472608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21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Excel </a:t>
            </a:r>
            <a:r>
              <a:rPr lang="ko-KR" altLang="en-US" dirty="0" smtClean="0"/>
              <a:t>파일</a:t>
            </a:r>
            <a:r>
              <a:rPr lang="en-US" altLang="ko-KR" dirty="0"/>
              <a:t> </a:t>
            </a:r>
            <a:r>
              <a:rPr lang="en-US" altLang="ko-KR" dirty="0" smtClean="0"/>
              <a:t>cell </a:t>
            </a:r>
            <a:r>
              <a:rPr lang="ko-KR" altLang="en-US" dirty="0" smtClean="0"/>
              <a:t>정보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105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worksheet </a:t>
            </a:r>
            <a:r>
              <a:rPr lang="ko-KR" altLang="en-US" dirty="0" smtClean="0"/>
              <a:t>내 </a:t>
            </a:r>
            <a:r>
              <a:rPr lang="en-US" altLang="ko-KR" dirty="0" smtClean="0"/>
              <a:t>cell </a:t>
            </a:r>
            <a:r>
              <a:rPr lang="ko-KR" altLang="en-US" dirty="0" smtClean="0"/>
              <a:t>정보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cell </a:t>
            </a:r>
            <a:r>
              <a:rPr lang="ko-KR" altLang="en-US" dirty="0" smtClean="0"/>
              <a:t>정보를 가져와서 값 출력하기</a:t>
            </a:r>
            <a:endParaRPr lang="ko-KR" altLang="en-US" dirty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996952"/>
            <a:ext cx="276225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708920"/>
            <a:ext cx="5184576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059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Excel </a:t>
            </a:r>
            <a:r>
              <a:rPr lang="ko-KR" altLang="en-US" dirty="0" smtClean="0"/>
              <a:t>파일 생성하기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048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excel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worksheet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빈 </a:t>
            </a:r>
            <a:r>
              <a:rPr lang="en-US" altLang="ko-KR" dirty="0" smtClean="0"/>
              <a:t>workbook</a:t>
            </a:r>
            <a:r>
              <a:rPr lang="ko-KR" altLang="en-US" dirty="0" smtClean="0"/>
              <a:t>를 만들고 </a:t>
            </a:r>
            <a:r>
              <a:rPr lang="en-US" altLang="ko-KR" dirty="0" smtClean="0"/>
              <a:t>worksheet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create_sheet</a:t>
            </a:r>
            <a:r>
              <a:rPr lang="ko-KR" altLang="en-US" dirty="0" smtClean="0"/>
              <a:t>로 만듦</a:t>
            </a:r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3645024"/>
            <a:ext cx="691515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03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excel </a:t>
            </a:r>
            <a:r>
              <a:rPr lang="ko-KR" altLang="en-US" dirty="0" smtClean="0"/>
              <a:t>파일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workbook/worksheet</a:t>
            </a:r>
            <a:r>
              <a:rPr lang="ko-KR" altLang="en-US" dirty="0" smtClean="0"/>
              <a:t>를 만들어 </a:t>
            </a:r>
            <a:r>
              <a:rPr lang="en-US" altLang="ko-KR" dirty="0" smtClean="0"/>
              <a:t>excel </a:t>
            </a:r>
            <a:r>
              <a:rPr lang="ko-KR" altLang="en-US" dirty="0" smtClean="0"/>
              <a:t>파일 저장하기</a:t>
            </a:r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92896"/>
            <a:ext cx="5688632" cy="407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437112"/>
            <a:ext cx="2592288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415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en-US" altLang="ko-KR" dirty="0" smtClean="0"/>
              <a:t>ml </a:t>
            </a:r>
            <a:r>
              <a:rPr lang="en-US" altLang="ko-KR" dirty="0" smtClean="0"/>
              <a:t>parsing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9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만들기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문서를 하나 만듦</a:t>
            </a:r>
            <a:endParaRPr lang="en-US" altLang="ko-KR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492896"/>
            <a:ext cx="5800725" cy="415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4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</a:t>
            </a:r>
            <a:r>
              <a:rPr lang="en-US" altLang="ko-KR" dirty="0" smtClean="0"/>
              <a:t>parsing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xml.etree.ElementTree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parse </a:t>
            </a:r>
            <a:r>
              <a:rPr lang="ko-KR" altLang="en-US" dirty="0" smtClean="0"/>
              <a:t>함수를 통해 </a:t>
            </a:r>
            <a:r>
              <a:rPr lang="en-US" altLang="ko-KR" dirty="0" smtClean="0"/>
              <a:t>parsing</a:t>
            </a:r>
            <a:endParaRPr lang="en-US" altLang="ko-KR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52" y="4077072"/>
            <a:ext cx="669607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96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문자열을 만들고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  </a:t>
            </a:r>
            <a:r>
              <a:rPr lang="en-US" altLang="ko-KR" dirty="0" smtClean="0"/>
              <a:t>parsing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xml.etree.ElementTree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err="1" smtClean="0"/>
              <a:t>fromstring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통해 </a:t>
            </a:r>
            <a:r>
              <a:rPr lang="en-US" altLang="ko-KR" dirty="0" smtClean="0"/>
              <a:t>parsing</a:t>
            </a:r>
            <a:endParaRPr lang="en-US" altLang="ko-KR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80928"/>
            <a:ext cx="6696744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5733256"/>
            <a:ext cx="2592288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5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Element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14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Element type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 계층적 </a:t>
            </a:r>
            <a:r>
              <a:rPr lang="ko-KR" altLang="en-US" dirty="0"/>
              <a:t>데이터 구조를 메모리에 저장하도록 설계된 유연한 컨테이너 객체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115616" y="3356992"/>
            <a:ext cx="6984776" cy="23762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 tag      :   </a:t>
            </a:r>
            <a:r>
              <a:rPr lang="ko-KR" altLang="en-US" sz="1600" dirty="0" smtClean="0">
                <a:solidFill>
                  <a:schemeClr val="tx1"/>
                </a:solidFill>
              </a:rPr>
              <a:t>이 </a:t>
            </a:r>
            <a:r>
              <a:rPr lang="ko-KR" altLang="en-US" sz="1600" dirty="0">
                <a:solidFill>
                  <a:schemeClr val="tx1"/>
                </a:solidFill>
              </a:rPr>
              <a:t>요소가 나타내는 데이터의 종류 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요소 유형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즉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를 </a:t>
            </a:r>
            <a:r>
              <a:rPr lang="ko-KR" altLang="en-US" sz="1600" dirty="0" smtClean="0">
                <a:solidFill>
                  <a:schemeClr val="tx1"/>
                </a:solidFill>
              </a:rPr>
              <a:t>나타내는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          </a:t>
            </a:r>
            <a:r>
              <a:rPr lang="ko-KR" altLang="en-US" sz="1600" dirty="0" smtClean="0">
                <a:solidFill>
                  <a:schemeClr val="tx1"/>
                </a:solidFill>
              </a:rPr>
              <a:t> 문자열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attrib</a:t>
            </a:r>
            <a:r>
              <a:rPr lang="en-US" altLang="ko-KR" sz="1600" dirty="0" smtClean="0">
                <a:solidFill>
                  <a:schemeClr val="tx1"/>
                </a:solidFill>
              </a:rPr>
              <a:t>   : 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파이썬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사전에 저장된 다수의 속성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text      : 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내용을 담을 텍스트 문자열 및 후행 텍스트를 보관할 </a:t>
            </a:r>
            <a:r>
              <a:rPr lang="ko-KR" altLang="en-US" sz="1600" dirty="0" smtClean="0">
                <a:solidFill>
                  <a:schemeClr val="tx1"/>
                </a:solidFill>
              </a:rPr>
              <a:t>문자열</a:t>
            </a:r>
            <a:endParaRPr lang="ko-KR" altLang="en-US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child element :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파이썬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시퀀스에 저장된 다수의 자식 요소들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24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</a:t>
            </a:r>
            <a:r>
              <a:rPr lang="en-US" altLang="ko-KR" dirty="0" smtClean="0"/>
              <a:t>: Element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문서의 모든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Element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파싱됨</a:t>
            </a:r>
            <a:endParaRPr lang="en-US" altLang="ko-KR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921" y="2708920"/>
            <a:ext cx="6619875" cy="3734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97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</a:t>
            </a:r>
            <a:r>
              <a:rPr lang="en-US" altLang="ko-KR" dirty="0" smtClean="0"/>
              <a:t>tag/</a:t>
            </a:r>
            <a:r>
              <a:rPr lang="en-US" altLang="ko-KR" dirty="0" err="1" smtClean="0"/>
              <a:t>attrib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단건</a:t>
            </a:r>
            <a:r>
              <a:rPr lang="ko-KR" altLang="en-US" dirty="0" smtClean="0"/>
              <a:t> 조회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data/country </a:t>
            </a:r>
            <a:r>
              <a:rPr lang="ko-KR" altLang="en-US" dirty="0" err="1" smtClean="0"/>
              <a:t>태크에</a:t>
            </a:r>
            <a:r>
              <a:rPr lang="ko-KR" altLang="en-US" dirty="0" smtClean="0"/>
              <a:t> 대한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와 속성 조회</a:t>
            </a:r>
            <a:endParaRPr lang="en-US" altLang="ko-KR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212976"/>
            <a:ext cx="66198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97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</a:t>
            </a:r>
            <a:r>
              <a:rPr lang="en-US" altLang="ko-KR" dirty="0" smtClean="0"/>
              <a:t>tag/</a:t>
            </a:r>
            <a:r>
              <a:rPr lang="en-US" altLang="ko-KR" dirty="0" err="1" smtClean="0"/>
              <a:t>attrib</a:t>
            </a:r>
            <a:r>
              <a:rPr lang="ko-KR" altLang="en-US" dirty="0" smtClean="0"/>
              <a:t> 복수건 조회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data/country </a:t>
            </a:r>
            <a:r>
              <a:rPr lang="ko-KR" altLang="en-US" dirty="0" err="1" smtClean="0"/>
              <a:t>태크에</a:t>
            </a:r>
            <a:r>
              <a:rPr lang="ko-KR" altLang="en-US" dirty="0" smtClean="0"/>
              <a:t> 대한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와 속성 조회</a:t>
            </a:r>
            <a:endParaRPr lang="en-US" altLang="ko-KR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284984"/>
            <a:ext cx="670560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12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URL </a:t>
            </a:r>
            <a:br>
              <a:rPr lang="en-US" altLang="ko-KR" sz="6000" dirty="0" smtClean="0"/>
            </a:br>
            <a:r>
              <a:rPr lang="ko-KR" altLang="en-US" sz="6000" dirty="0" smtClean="0"/>
              <a:t>해석</a:t>
            </a:r>
            <a:r>
              <a:rPr lang="ko-KR" altLang="en-US" sz="6000" dirty="0" smtClean="0"/>
              <a:t>하기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85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get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attrib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roor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get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속성을 검색</a:t>
            </a:r>
            <a:endParaRPr lang="en-US" altLang="ko-KR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3" y="4365104"/>
            <a:ext cx="2664296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432448"/>
            <a:ext cx="433387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10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Xml </a:t>
            </a:r>
            <a:br>
              <a:rPr lang="en-US" altLang="ko-KR" sz="6000" dirty="0" smtClean="0"/>
            </a:br>
            <a:r>
              <a:rPr lang="ko-KR" altLang="en-US" sz="6000" dirty="0" smtClean="0"/>
              <a:t>생</a:t>
            </a:r>
            <a:r>
              <a:rPr lang="ko-KR" altLang="en-US" sz="6000" dirty="0"/>
              <a:t>성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55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Element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74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Element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node</a:t>
            </a:r>
            <a:r>
              <a:rPr lang="ko-KR" altLang="en-US" dirty="0" smtClean="0"/>
              <a:t>들을 생성하고 </a:t>
            </a:r>
            <a:r>
              <a:rPr lang="en-US" altLang="ko-KR" dirty="0" smtClean="0"/>
              <a:t>note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to </a:t>
            </a:r>
            <a:r>
              <a:rPr lang="ko-KR" altLang="en-US" dirty="0" smtClean="0"/>
              <a:t>붙이기</a:t>
            </a:r>
            <a:endParaRPr lang="en-US" altLang="ko-KR" dirty="0" smtClean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3356992"/>
            <a:ext cx="52197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7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err="1" smtClean="0"/>
              <a:t>SubElement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node</a:t>
            </a:r>
            <a:r>
              <a:rPr lang="ko-KR" altLang="en-US" dirty="0" smtClean="0"/>
              <a:t>들을 생성하고 </a:t>
            </a:r>
            <a:r>
              <a:rPr lang="en-US" altLang="ko-KR" dirty="0" err="1" smtClean="0"/>
              <a:t>subelement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note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from </a:t>
            </a:r>
            <a:r>
              <a:rPr lang="ko-KR" altLang="en-US" dirty="0" smtClean="0"/>
              <a:t>붙이기</a:t>
            </a:r>
            <a:endParaRPr lang="en-US" altLang="ko-KR" dirty="0" smtClean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429000"/>
            <a:ext cx="619125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52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Element/</a:t>
            </a:r>
            <a:r>
              <a:rPr lang="en-US" altLang="ko-KR" dirty="0" err="1" smtClean="0"/>
              <a:t>SubElement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element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Element/</a:t>
            </a:r>
            <a:r>
              <a:rPr lang="en-US" altLang="ko-KR" dirty="0" err="1" smtClean="0"/>
              <a:t>SubElement</a:t>
            </a:r>
            <a:r>
              <a:rPr lang="ko-KR" altLang="en-US" dirty="0" smtClean="0"/>
              <a:t>로</a:t>
            </a:r>
            <a:r>
              <a:rPr lang="en-US" altLang="ko-KR" dirty="0"/>
              <a:t> </a:t>
            </a:r>
            <a:r>
              <a:rPr lang="ko-KR" altLang="en-US" dirty="0" smtClean="0"/>
              <a:t>생성해서 </a:t>
            </a:r>
            <a:r>
              <a:rPr lang="en-US" altLang="ko-KR" dirty="0" smtClean="0"/>
              <a:t>root</a:t>
            </a:r>
            <a:r>
              <a:rPr lang="ko-KR" altLang="en-US" dirty="0" smtClean="0"/>
              <a:t>에 붙이기 </a:t>
            </a:r>
            <a:endParaRPr lang="en-US" altLang="ko-KR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24944"/>
            <a:ext cx="5695950" cy="374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05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insert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자식생성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node</a:t>
            </a:r>
            <a:r>
              <a:rPr lang="ko-KR" altLang="en-US" dirty="0" smtClean="0"/>
              <a:t>들을 생성하고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note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dummy </a:t>
            </a:r>
            <a:r>
              <a:rPr lang="ko-KR" altLang="en-US" dirty="0" smtClean="0"/>
              <a:t>붙이기</a:t>
            </a:r>
            <a:endParaRPr lang="en-US" altLang="ko-KR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429000"/>
            <a:ext cx="622935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53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remove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자식삭</a:t>
            </a:r>
            <a:r>
              <a:rPr lang="ko-KR" altLang="en-US" dirty="0"/>
              <a:t>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node</a:t>
            </a:r>
            <a:r>
              <a:rPr lang="ko-KR" altLang="en-US" dirty="0" smtClean="0"/>
              <a:t>들을 생성하고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note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dummy </a:t>
            </a:r>
            <a:r>
              <a:rPr lang="ko-KR" altLang="en-US" dirty="0" smtClean="0"/>
              <a:t>붙였다가 </a:t>
            </a:r>
            <a:r>
              <a:rPr lang="en-US" altLang="ko-KR" dirty="0" smtClean="0"/>
              <a:t>remove</a:t>
            </a:r>
            <a:r>
              <a:rPr lang="ko-KR" altLang="en-US" dirty="0" smtClean="0"/>
              <a:t>로 삭제</a:t>
            </a:r>
            <a:endParaRPr lang="en-US" altLang="ko-KR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055" y="2996952"/>
            <a:ext cx="627697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13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attribute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49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indexing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 추가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node</a:t>
            </a:r>
            <a:r>
              <a:rPr lang="ko-KR" altLang="en-US" dirty="0" smtClean="0"/>
              <a:t>들을 생성하고 </a:t>
            </a:r>
            <a:r>
              <a:rPr lang="en-US" altLang="ko-KR" dirty="0" err="1" smtClean="0"/>
              <a:t>attrib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내에 </a:t>
            </a:r>
            <a:r>
              <a:rPr lang="en-US" altLang="ko-KR" dirty="0" smtClean="0"/>
              <a:t>date</a:t>
            </a:r>
            <a:r>
              <a:rPr lang="ko-KR" altLang="en-US" dirty="0" smtClean="0"/>
              <a:t>를 추가</a:t>
            </a:r>
            <a:endParaRPr lang="en-US" altLang="ko-KR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464497"/>
            <a:ext cx="618172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13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url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</a:t>
            </a:r>
            <a:r>
              <a:rPr lang="ko-KR" altLang="en-US" dirty="0"/>
              <a:t>석</a:t>
            </a:r>
            <a:r>
              <a:rPr lang="ko-KR" altLang="en-US" dirty="0" smtClean="0"/>
              <a:t>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8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Element </a:t>
            </a:r>
            <a:r>
              <a:rPr lang="ko-KR" altLang="en-US" dirty="0" smtClean="0"/>
              <a:t>생성시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 추가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node</a:t>
            </a:r>
            <a:r>
              <a:rPr lang="ko-KR" altLang="en-US" dirty="0" smtClean="0"/>
              <a:t>들을 생성시 속성을 초기값으로 넣어서  </a:t>
            </a:r>
            <a:r>
              <a:rPr lang="en-US" altLang="ko-KR" dirty="0" err="1" smtClean="0"/>
              <a:t>attrib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내에 </a:t>
            </a:r>
            <a:r>
              <a:rPr lang="en-US" altLang="ko-KR" dirty="0" smtClean="0"/>
              <a:t>date</a:t>
            </a:r>
            <a:r>
              <a:rPr lang="ko-KR" altLang="en-US" dirty="0" smtClean="0"/>
              <a:t>를 추가</a:t>
            </a:r>
            <a:endParaRPr lang="en-US" altLang="ko-KR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3789040"/>
            <a:ext cx="63246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29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구조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1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dump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구조 확인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xml </a:t>
            </a:r>
            <a:r>
              <a:rPr lang="ko-KR" altLang="en-US" dirty="0" smtClean="0"/>
              <a:t>문서가 만들어지면 </a:t>
            </a:r>
            <a:r>
              <a:rPr lang="en-US" altLang="ko-KR" dirty="0" smtClean="0"/>
              <a:t>dump </a:t>
            </a:r>
            <a:r>
              <a:rPr lang="ko-KR" altLang="en-US" dirty="0" smtClean="0"/>
              <a:t>함수로 구조 확인</a:t>
            </a:r>
            <a:endParaRPr lang="en-US" altLang="ko-KR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3789040"/>
            <a:ext cx="63246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54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t</a:t>
            </a:r>
            <a:r>
              <a:rPr lang="en-US" altLang="ko-KR" dirty="0" err="1" smtClean="0"/>
              <a:t>ostring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xml</a:t>
            </a:r>
            <a:r>
              <a:rPr lang="ko-KR" altLang="en-US" dirty="0" smtClean="0"/>
              <a:t>로 완성된 것을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결과치 확인하기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40968"/>
            <a:ext cx="7753350" cy="337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633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문자열을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 처리 후 문자열표시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문자열은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로 전환</a:t>
            </a:r>
            <a:r>
              <a:rPr lang="en-US" altLang="ko-KR" dirty="0" smtClean="0"/>
              <a:t>(XML, </a:t>
            </a:r>
            <a:r>
              <a:rPr lang="en-US" altLang="ko-KR" dirty="0" err="1" smtClean="0"/>
              <a:t>fromstring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하고 이를 다시 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결과치 확인하기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924944"/>
            <a:ext cx="6962775" cy="3816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159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Xml/</a:t>
            </a:r>
            <a:r>
              <a:rPr lang="en-US" altLang="ko-KR" sz="6000" dirty="0" err="1" smtClean="0"/>
              <a:t>xpath</a:t>
            </a:r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en-US" altLang="ko-KR" sz="6000" dirty="0" smtClean="0"/>
              <a:t>searching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61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Element indexing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16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indexing</a:t>
            </a:r>
            <a:r>
              <a:rPr lang="ko-KR" altLang="en-US" dirty="0" smtClean="0"/>
              <a:t>을 통한 </a:t>
            </a:r>
            <a:r>
              <a:rPr lang="en-US" altLang="ko-KR" dirty="0" smtClean="0"/>
              <a:t>Element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root</a:t>
            </a:r>
            <a:r>
              <a:rPr lang="ko-KR" altLang="en-US" dirty="0" smtClean="0"/>
              <a:t>의 하위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[] </a:t>
            </a:r>
            <a:r>
              <a:rPr lang="ko-KR" altLang="en-US" dirty="0" smtClean="0"/>
              <a:t>연산자를 통해 객체를 참조</a:t>
            </a:r>
            <a:endParaRPr lang="en-US" altLang="ko-KR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068960"/>
            <a:ext cx="657225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79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만들</a:t>
            </a:r>
            <a:r>
              <a:rPr lang="ko-KR" altLang="en-US" dirty="0"/>
              <a:t>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root</a:t>
            </a:r>
            <a:r>
              <a:rPr lang="ko-KR" altLang="en-US" dirty="0" smtClean="0"/>
              <a:t>는 하나이고 다양한 자식 </a:t>
            </a:r>
            <a:r>
              <a:rPr lang="en-US" altLang="ko-KR" dirty="0" smtClean="0"/>
              <a:t>node </a:t>
            </a:r>
            <a:r>
              <a:rPr lang="ko-KR" altLang="en-US" dirty="0" smtClean="0"/>
              <a:t>들을 만듦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636912"/>
            <a:ext cx="49530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696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xpath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19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URL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scheme, host, port, </a:t>
            </a:r>
            <a:r>
              <a:rPr lang="en-US" altLang="ko-KR" dirty="0" err="1" smtClean="0"/>
              <a:t>path,query</a:t>
            </a:r>
            <a:r>
              <a:rPr lang="en-US" altLang="ko-KR" dirty="0" smtClean="0"/>
              <a:t>, fragment </a:t>
            </a:r>
            <a:r>
              <a:rPr lang="ko-KR" altLang="en-US" dirty="0" smtClean="0"/>
              <a:t>등으로 구성됨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683568" y="3861048"/>
            <a:ext cx="770485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scheme</a:t>
            </a:r>
            <a:r>
              <a:rPr lang="en-US" altLang="ko-KR" dirty="0"/>
              <a:t>:[//[</a:t>
            </a:r>
            <a:r>
              <a:rPr lang="en-US" altLang="ko-KR" dirty="0" err="1"/>
              <a:t>user:password</a:t>
            </a:r>
            <a:r>
              <a:rPr lang="en-US" altLang="ko-KR" dirty="0"/>
              <a:t>@]host[:port]][/]path[?query][#fragment]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21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Xpath</a:t>
            </a:r>
            <a:r>
              <a:rPr lang="en-US" altLang="ko-KR" dirty="0" smtClean="0"/>
              <a:t> notation 1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Xpath</a:t>
            </a:r>
            <a:r>
              <a:rPr lang="ko-KR" altLang="en-US" dirty="0" smtClean="0"/>
              <a:t>를 사용해서 </a:t>
            </a:r>
            <a:r>
              <a:rPr lang="en-US" altLang="ko-KR" dirty="0" smtClean="0"/>
              <a:t>searching </a:t>
            </a:r>
            <a:r>
              <a:rPr lang="ko-KR" altLang="en-US" dirty="0"/>
              <a:t>일부는 지원하지 않음</a:t>
            </a:r>
            <a:r>
              <a:rPr lang="en-US" altLang="ko-KR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932187"/>
              </p:ext>
            </p:extLst>
          </p:nvPr>
        </p:nvGraphicFramePr>
        <p:xfrm>
          <a:off x="539552" y="2780928"/>
          <a:ext cx="8280920" cy="3600398"/>
        </p:xfrm>
        <a:graphic>
          <a:graphicData uri="http://schemas.openxmlformats.org/drawingml/2006/table">
            <a:tbl>
              <a:tblPr/>
              <a:tblGrid>
                <a:gridCol w="1562437"/>
                <a:gridCol w="6718483"/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effectLst/>
                        </a:rPr>
                        <a:t>syntax</a:t>
                      </a: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effectLst/>
                        </a:rPr>
                        <a:t>meaning</a:t>
                      </a: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994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tag</a:t>
                      </a:r>
                      <a:endParaRPr lang="en-US" sz="1200" dirty="0">
                        <a:effectLst/>
                      </a:endParaRP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effectLst/>
                        </a:rPr>
                        <a:t>지정된 </a:t>
                      </a:r>
                      <a:r>
                        <a:rPr lang="ko-KR" altLang="en-US" sz="1200" dirty="0" err="1" smtClean="0">
                          <a:effectLst/>
                        </a:rPr>
                        <a:t>태그가있는</a:t>
                      </a:r>
                      <a:r>
                        <a:rPr lang="ko-KR" altLang="en-US" sz="1200" dirty="0" smtClean="0">
                          <a:effectLst/>
                        </a:rPr>
                        <a:t> 모든 자식 요소를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smtClean="0">
                          <a:effectLst/>
                        </a:rPr>
                        <a:t>예를 들어</a:t>
                      </a:r>
                      <a:r>
                        <a:rPr lang="en-US" altLang="ko-KR" sz="1200" dirty="0" smtClean="0">
                          <a:effectLst/>
                        </a:rPr>
                        <a:t>, "spam"</a:t>
                      </a:r>
                      <a:r>
                        <a:rPr lang="ko-KR" altLang="en-US" sz="1200" dirty="0" smtClean="0">
                          <a:effectLst/>
                        </a:rPr>
                        <a:t>은 </a:t>
                      </a:r>
                      <a:r>
                        <a:rPr lang="en-US" altLang="ko-KR" sz="1200" dirty="0" smtClean="0">
                          <a:effectLst/>
                        </a:rPr>
                        <a:t>"spam"</a:t>
                      </a:r>
                      <a:r>
                        <a:rPr lang="ko-KR" altLang="en-US" sz="1200" dirty="0" smtClean="0">
                          <a:effectLst/>
                        </a:rPr>
                        <a:t>이라는 이름의 모든 하위 요소를 선택하고 </a:t>
                      </a:r>
                      <a:r>
                        <a:rPr lang="en-US" altLang="ko-KR" sz="1200" dirty="0" smtClean="0">
                          <a:effectLst/>
                        </a:rPr>
                        <a:t>"spam / egg"</a:t>
                      </a:r>
                      <a:r>
                        <a:rPr lang="ko-KR" altLang="en-US" sz="1200" dirty="0" smtClean="0">
                          <a:effectLst/>
                        </a:rPr>
                        <a:t>는 </a:t>
                      </a:r>
                      <a:r>
                        <a:rPr lang="en-US" altLang="ko-KR" sz="1200" dirty="0" smtClean="0">
                          <a:effectLst/>
                        </a:rPr>
                        <a:t>"spam"</a:t>
                      </a:r>
                      <a:r>
                        <a:rPr lang="ko-KR" altLang="en-US" sz="1200" dirty="0" smtClean="0">
                          <a:effectLst/>
                        </a:rPr>
                        <a:t>이라는 이름의 모든 하위 요소에서 </a:t>
                      </a:r>
                      <a:r>
                        <a:rPr lang="en-US" altLang="ko-KR" sz="1200" dirty="0" smtClean="0">
                          <a:effectLst/>
                        </a:rPr>
                        <a:t>"egg"</a:t>
                      </a:r>
                      <a:r>
                        <a:rPr lang="ko-KR" altLang="en-US" sz="1200" dirty="0" smtClean="0">
                          <a:effectLst/>
                        </a:rPr>
                        <a:t>라는 이름의 모든 손자를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smtClean="0">
                          <a:effectLst/>
                        </a:rPr>
                        <a:t>범용 이름 </a:t>
                      </a:r>
                      <a:r>
                        <a:rPr lang="en-US" altLang="ko-KR" sz="1200" dirty="0" smtClean="0">
                          <a:effectLst/>
                        </a:rPr>
                        <a:t>( "{</a:t>
                      </a:r>
                      <a:r>
                        <a:rPr lang="en-US" altLang="ko-KR" sz="1200" dirty="0" err="1" smtClean="0">
                          <a:effectLst/>
                        </a:rPr>
                        <a:t>url</a:t>
                      </a:r>
                      <a:r>
                        <a:rPr lang="en-US" altLang="ko-KR" sz="1200" dirty="0" smtClean="0">
                          <a:effectLst/>
                        </a:rPr>
                        <a:t>} local")</a:t>
                      </a:r>
                      <a:r>
                        <a:rPr lang="ko-KR" altLang="en-US" sz="1200" dirty="0" smtClean="0">
                          <a:effectLst/>
                        </a:rPr>
                        <a:t>을 태그로 사용할 수 있습니다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683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*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effectLst/>
                        </a:rPr>
                        <a:t>모든 하위 요소를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smtClean="0">
                          <a:effectLst/>
                        </a:rPr>
                        <a:t>예를 들어 </a:t>
                      </a:r>
                      <a:r>
                        <a:rPr lang="en-US" altLang="ko-KR" sz="1200" dirty="0" smtClean="0">
                          <a:effectLst/>
                        </a:rPr>
                        <a:t>"* / egg"</a:t>
                      </a:r>
                      <a:r>
                        <a:rPr lang="ko-KR" altLang="en-US" sz="1200" dirty="0" smtClean="0">
                          <a:effectLst/>
                        </a:rPr>
                        <a:t>는 </a:t>
                      </a:r>
                      <a:r>
                        <a:rPr lang="en-US" altLang="ko-KR" sz="1200" dirty="0" smtClean="0">
                          <a:effectLst/>
                        </a:rPr>
                        <a:t>"egg"</a:t>
                      </a:r>
                      <a:r>
                        <a:rPr lang="ko-KR" altLang="en-US" sz="1200" dirty="0" smtClean="0">
                          <a:effectLst/>
                        </a:rPr>
                        <a:t>라는 이름의 모든 손자를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38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effectLst/>
                        </a:rPr>
                        <a:t>.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effectLst/>
                        </a:rPr>
                        <a:t>현재 </a:t>
                      </a:r>
                      <a:r>
                        <a:rPr lang="ko-KR" altLang="en-US" sz="1200" dirty="0" err="1" smtClean="0">
                          <a:effectLst/>
                        </a:rPr>
                        <a:t>노드를</a:t>
                      </a:r>
                      <a:r>
                        <a:rPr lang="ko-KR" altLang="en-US" sz="1200" dirty="0" smtClean="0">
                          <a:effectLst/>
                        </a:rPr>
                        <a:t> 선택하십시오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smtClean="0">
                          <a:effectLst/>
                        </a:rPr>
                        <a:t>이것은 경로의 시작 부분에서 상대 경로임을 </a:t>
                      </a:r>
                      <a:r>
                        <a:rPr lang="ko-KR" altLang="en-US" sz="1200" dirty="0" err="1" smtClean="0">
                          <a:effectLst/>
                        </a:rPr>
                        <a:t>나타</a:t>
                      </a:r>
                      <a:r>
                        <a:rPr lang="ko-KR" altLang="en-US" sz="1200" dirty="0" smtClean="0">
                          <a:effectLst/>
                        </a:rPr>
                        <a:t> 내기 위해 주로 유용합니다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27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//</a:t>
                      </a: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effectLst/>
                        </a:rPr>
                        <a:t>현재 요소 아래의 모든 </a:t>
                      </a:r>
                      <a:r>
                        <a:rPr lang="ko-KR" altLang="en-US" sz="1200" dirty="0" err="1" smtClean="0">
                          <a:effectLst/>
                        </a:rPr>
                        <a:t>레벨에있는</a:t>
                      </a:r>
                      <a:r>
                        <a:rPr lang="ko-KR" altLang="en-US" sz="1200" dirty="0" smtClean="0">
                          <a:effectLst/>
                        </a:rPr>
                        <a:t> 모든 하위 요소를 선택합니다 </a:t>
                      </a:r>
                      <a:r>
                        <a:rPr lang="en-US" altLang="ko-KR" sz="1200" dirty="0" smtClean="0">
                          <a:effectLst/>
                        </a:rPr>
                        <a:t>(</a:t>
                      </a:r>
                      <a:r>
                        <a:rPr lang="ko-KR" altLang="en-US" sz="1200" dirty="0" smtClean="0">
                          <a:effectLst/>
                        </a:rPr>
                        <a:t>전체 하위 트리 검색</a:t>
                      </a:r>
                      <a:r>
                        <a:rPr lang="en-US" altLang="ko-KR" sz="1200" dirty="0" smtClean="0">
                          <a:effectLst/>
                        </a:rPr>
                        <a:t>). </a:t>
                      </a:r>
                      <a:r>
                        <a:rPr lang="ko-KR" altLang="en-US" sz="1200" dirty="0" smtClean="0">
                          <a:effectLst/>
                        </a:rPr>
                        <a:t>예를 들어 </a:t>
                      </a:r>
                      <a:r>
                        <a:rPr lang="en-US" altLang="ko-KR" sz="1200" dirty="0" smtClean="0">
                          <a:effectLst/>
                        </a:rPr>
                        <a:t>".//egg"</a:t>
                      </a:r>
                      <a:r>
                        <a:rPr lang="ko-KR" altLang="en-US" sz="1200" dirty="0" smtClean="0">
                          <a:effectLst/>
                        </a:rPr>
                        <a:t>는 전체 </a:t>
                      </a:r>
                      <a:r>
                        <a:rPr lang="ko-KR" altLang="en-US" sz="1200" dirty="0" err="1" smtClean="0">
                          <a:effectLst/>
                        </a:rPr>
                        <a:t>트리에서</a:t>
                      </a:r>
                      <a:r>
                        <a:rPr lang="ko-KR" altLang="en-US" sz="1200" dirty="0" smtClean="0">
                          <a:effectLst/>
                        </a:rPr>
                        <a:t> 모든 </a:t>
                      </a:r>
                      <a:r>
                        <a:rPr lang="en-US" altLang="ko-KR" sz="1200" dirty="0" smtClean="0">
                          <a:effectLst/>
                        </a:rPr>
                        <a:t>"egg"</a:t>
                      </a:r>
                      <a:r>
                        <a:rPr lang="ko-KR" altLang="en-US" sz="1200" dirty="0" smtClean="0">
                          <a:effectLst/>
                        </a:rPr>
                        <a:t>요소를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..</a:t>
                      </a: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effectLst/>
                        </a:rPr>
                        <a:t>상위 요소를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249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Xpath</a:t>
            </a:r>
            <a:r>
              <a:rPr lang="en-US" altLang="ko-KR" dirty="0" smtClean="0"/>
              <a:t> notation 2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Xpath</a:t>
            </a:r>
            <a:r>
              <a:rPr lang="ko-KR" altLang="en-US" dirty="0" smtClean="0"/>
              <a:t>를 사용해서 </a:t>
            </a:r>
            <a:r>
              <a:rPr lang="en-US" altLang="ko-KR" dirty="0" smtClean="0"/>
              <a:t>searching. </a:t>
            </a:r>
            <a:r>
              <a:rPr lang="ko-KR" altLang="en-US" dirty="0" smtClean="0"/>
              <a:t>일부는 지원하지 않음</a:t>
            </a:r>
            <a:r>
              <a:rPr lang="en-US" altLang="ko-KR" dirty="0" smtClean="0"/>
              <a:t> 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581390"/>
              </p:ext>
            </p:extLst>
          </p:nvPr>
        </p:nvGraphicFramePr>
        <p:xfrm>
          <a:off x="611560" y="3212976"/>
          <a:ext cx="8280920" cy="3456384"/>
        </p:xfrm>
        <a:graphic>
          <a:graphicData uri="http://schemas.openxmlformats.org/drawingml/2006/table">
            <a:tbl>
              <a:tblPr/>
              <a:tblGrid>
                <a:gridCol w="1562437"/>
                <a:gridCol w="6718483"/>
              </a:tblGrid>
              <a:tr h="306581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effectLst/>
                        </a:rPr>
                        <a:t>syntax</a:t>
                      </a: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effectLst/>
                        </a:rPr>
                        <a:t>meaning</a:t>
                      </a: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167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[@</a:t>
                      </a:r>
                      <a:r>
                        <a:rPr lang="en-US" sz="1200" b="1" dirty="0" err="1">
                          <a:effectLst/>
                        </a:rPr>
                        <a:t>attrib</a:t>
                      </a:r>
                      <a:r>
                        <a:rPr lang="en-US" sz="1200" b="1" dirty="0">
                          <a:effectLst/>
                        </a:rPr>
                        <a:t>]</a:t>
                      </a:r>
                      <a:endParaRPr lang="en-US" sz="1200" dirty="0">
                        <a:effectLst/>
                      </a:endParaRP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effectLst/>
                        </a:rPr>
                        <a:t>주어진 속성을 가진 모든 요소를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smtClean="0">
                          <a:effectLst/>
                        </a:rPr>
                        <a:t>예를 들어 </a:t>
                      </a:r>
                      <a:r>
                        <a:rPr lang="en-US" altLang="ko-KR" sz="1200" dirty="0" smtClean="0">
                          <a:effectLst/>
                        </a:rPr>
                        <a:t>".//a[@</a:t>
                      </a:r>
                      <a:r>
                        <a:rPr lang="en-US" altLang="ko-KR" sz="1200" dirty="0" err="1" smtClean="0">
                          <a:effectLst/>
                        </a:rPr>
                        <a:t>href</a:t>
                      </a:r>
                      <a:r>
                        <a:rPr lang="en-US" altLang="ko-KR" sz="1200" dirty="0" smtClean="0">
                          <a:effectLst/>
                        </a:rPr>
                        <a:t>]"</a:t>
                      </a:r>
                      <a:r>
                        <a:rPr lang="ko-KR" altLang="en-US" sz="1200" dirty="0" smtClean="0">
                          <a:effectLst/>
                        </a:rPr>
                        <a:t>는 </a:t>
                      </a:r>
                      <a:r>
                        <a:rPr lang="ko-KR" altLang="en-US" sz="1200" dirty="0" err="1" smtClean="0">
                          <a:effectLst/>
                        </a:rPr>
                        <a:t>트리에서</a:t>
                      </a:r>
                      <a:r>
                        <a:rPr lang="ko-KR" altLang="en-US" sz="1200" dirty="0" smtClean="0">
                          <a:effectLst/>
                        </a:rPr>
                        <a:t> </a:t>
                      </a:r>
                      <a:r>
                        <a:rPr lang="en-US" altLang="ko-KR" sz="1200" dirty="0" smtClean="0">
                          <a:effectLst/>
                        </a:rPr>
                        <a:t>"</a:t>
                      </a:r>
                      <a:r>
                        <a:rPr lang="en-US" altLang="ko-KR" sz="1200" dirty="0" err="1" smtClean="0">
                          <a:effectLst/>
                        </a:rPr>
                        <a:t>href</a:t>
                      </a:r>
                      <a:r>
                        <a:rPr lang="en-US" altLang="ko-KR" sz="1200" dirty="0" smtClean="0">
                          <a:effectLst/>
                        </a:rPr>
                        <a:t>"</a:t>
                      </a:r>
                      <a:r>
                        <a:rPr lang="ko-KR" altLang="en-US" sz="1200" dirty="0" err="1" smtClean="0">
                          <a:effectLst/>
                        </a:rPr>
                        <a:t>속성이있는</a:t>
                      </a:r>
                      <a:r>
                        <a:rPr lang="ko-KR" altLang="en-US" sz="1200" dirty="0" smtClean="0">
                          <a:effectLst/>
                        </a:rPr>
                        <a:t> 모든 </a:t>
                      </a:r>
                      <a:r>
                        <a:rPr lang="en-US" altLang="ko-KR" sz="1200" dirty="0" smtClean="0">
                          <a:effectLst/>
                        </a:rPr>
                        <a:t>"a"</a:t>
                      </a:r>
                      <a:r>
                        <a:rPr lang="ko-KR" altLang="en-US" sz="1200" dirty="0" smtClean="0">
                          <a:effectLst/>
                        </a:rPr>
                        <a:t>요소를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198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[@</a:t>
                      </a:r>
                      <a:r>
                        <a:rPr lang="en-US" sz="1200" b="1" dirty="0" err="1">
                          <a:effectLst/>
                        </a:rPr>
                        <a:t>attrib</a:t>
                      </a:r>
                      <a:r>
                        <a:rPr lang="en-US" sz="1200" b="1" dirty="0">
                          <a:effectLst/>
                        </a:rPr>
                        <a:t>=’value’]</a:t>
                      </a:r>
                      <a:endParaRPr lang="en-US" sz="1200" dirty="0">
                        <a:effectLst/>
                      </a:endParaRP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effectLst/>
                        </a:rPr>
                        <a:t>지정된 속성이 지정된 값을 가지는 모든 요소를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smtClean="0">
                          <a:effectLst/>
                        </a:rPr>
                        <a:t>예를 들어 </a:t>
                      </a:r>
                      <a:r>
                        <a:rPr lang="en-US" altLang="ko-KR" sz="1200" dirty="0" smtClean="0">
                          <a:effectLst/>
                        </a:rPr>
                        <a:t>".//div[@class='sidebar ']"</a:t>
                      </a:r>
                      <a:r>
                        <a:rPr lang="ko-KR" altLang="en-US" sz="1200" dirty="0" smtClean="0">
                          <a:effectLst/>
                        </a:rPr>
                        <a:t>는 클래스의 </a:t>
                      </a:r>
                      <a:r>
                        <a:rPr lang="en-US" altLang="ko-KR" sz="1200" dirty="0" smtClean="0">
                          <a:effectLst/>
                        </a:rPr>
                        <a:t>"sidebar"</a:t>
                      </a:r>
                      <a:r>
                        <a:rPr lang="ko-KR" altLang="en-US" sz="1200" dirty="0" smtClean="0">
                          <a:effectLst/>
                        </a:rPr>
                        <a:t>가있는 </a:t>
                      </a:r>
                      <a:r>
                        <a:rPr lang="ko-KR" altLang="en-US" sz="1200" dirty="0" err="1" smtClean="0">
                          <a:effectLst/>
                        </a:rPr>
                        <a:t>트리의</a:t>
                      </a:r>
                      <a:r>
                        <a:rPr lang="ko-KR" altLang="en-US" sz="1200" dirty="0" smtClean="0">
                          <a:effectLst/>
                        </a:rPr>
                        <a:t> 모든 </a:t>
                      </a:r>
                      <a:r>
                        <a:rPr lang="en-US" altLang="ko-KR" sz="1200" dirty="0" smtClean="0">
                          <a:effectLst/>
                        </a:rPr>
                        <a:t>"div"</a:t>
                      </a:r>
                      <a:r>
                        <a:rPr lang="ko-KR" altLang="en-US" sz="1200" dirty="0" smtClean="0">
                          <a:effectLst/>
                        </a:rPr>
                        <a:t>요소를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smtClean="0">
                          <a:effectLst/>
                        </a:rPr>
                        <a:t>현재 릴리스에서는 값에 따옴표를 사용할 수 없습니다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032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[tag]</a:t>
                      </a:r>
                      <a:endParaRPr lang="en-US" sz="1200" dirty="0">
                        <a:effectLst/>
                      </a:endParaRP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>
                          <a:effectLst/>
                        </a:rPr>
                        <a:t>tag</a:t>
                      </a:r>
                      <a:r>
                        <a:rPr lang="ko-KR" altLang="en-US" sz="1200" dirty="0" smtClean="0">
                          <a:effectLst/>
                        </a:rPr>
                        <a:t>라는 하위 </a:t>
                      </a:r>
                      <a:r>
                        <a:rPr lang="ko-KR" altLang="en-US" sz="1200" dirty="0" err="1" smtClean="0">
                          <a:effectLst/>
                        </a:rPr>
                        <a:t>요소가있는</a:t>
                      </a:r>
                      <a:r>
                        <a:rPr lang="ko-KR" altLang="en-US" sz="1200" dirty="0" smtClean="0">
                          <a:effectLst/>
                        </a:rPr>
                        <a:t> 모든 요소를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smtClean="0">
                          <a:effectLst/>
                        </a:rPr>
                        <a:t>현재 버전에서는 태그 하나만 사용할 수 있습니다 </a:t>
                      </a:r>
                      <a:r>
                        <a:rPr lang="en-US" altLang="ko-KR" sz="1200" dirty="0" smtClean="0">
                          <a:effectLst/>
                        </a:rPr>
                        <a:t>(</a:t>
                      </a:r>
                      <a:r>
                        <a:rPr lang="ko-KR" altLang="en-US" sz="1200" dirty="0" smtClean="0">
                          <a:effectLst/>
                        </a:rPr>
                        <a:t>즉각적인 자식 만 지원됨</a:t>
                      </a:r>
                      <a:r>
                        <a:rPr lang="en-US" altLang="ko-KR" sz="1200" dirty="0" smtClean="0">
                          <a:effectLst/>
                        </a:rPr>
                        <a:t>).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108000" marR="108000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3292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[position]</a:t>
                      </a:r>
                      <a:endParaRPr lang="en-US" sz="1200" dirty="0">
                        <a:effectLst/>
                      </a:endParaRP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effectLst/>
                        </a:rPr>
                        <a:t>(</a:t>
                      </a:r>
                      <a:r>
                        <a:rPr lang="ko-KR" altLang="en-US" sz="1200" dirty="0" smtClean="0">
                          <a:effectLst/>
                        </a:rPr>
                        <a:t>지정된 </a:t>
                      </a:r>
                      <a:r>
                        <a:rPr lang="ko-KR" altLang="en-US" sz="1200" dirty="0" err="1" smtClean="0">
                          <a:effectLst/>
                        </a:rPr>
                        <a:t>위치에있는</a:t>
                      </a:r>
                      <a:r>
                        <a:rPr lang="ko-KR" altLang="en-US" sz="1200" dirty="0" smtClean="0">
                          <a:effectLst/>
                        </a:rPr>
                        <a:t> 모든 요소를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smtClean="0">
                          <a:effectLst/>
                        </a:rPr>
                        <a:t>위치는 정수 </a:t>
                      </a:r>
                      <a:r>
                        <a:rPr lang="en-US" altLang="ko-KR" sz="1200" dirty="0" smtClean="0">
                          <a:effectLst/>
                        </a:rPr>
                        <a:t>(1</a:t>
                      </a:r>
                      <a:r>
                        <a:rPr lang="ko-KR" altLang="en-US" sz="1200" dirty="0" smtClean="0">
                          <a:effectLst/>
                        </a:rPr>
                        <a:t>이 첫 번째 위치 임</a:t>
                      </a:r>
                      <a:r>
                        <a:rPr lang="en-US" altLang="ko-KR" sz="1200" dirty="0" smtClean="0">
                          <a:effectLst/>
                        </a:rPr>
                        <a:t>), </a:t>
                      </a:r>
                      <a:r>
                        <a:rPr lang="ko-KR" altLang="en-US" sz="1200" dirty="0" err="1" smtClean="0">
                          <a:effectLst/>
                        </a:rPr>
                        <a:t>표현식</a:t>
                      </a:r>
                      <a:r>
                        <a:rPr lang="ko-KR" altLang="en-US" sz="1200" dirty="0" smtClean="0">
                          <a:effectLst/>
                        </a:rPr>
                        <a:t> </a:t>
                      </a:r>
                      <a:r>
                        <a:rPr lang="en-US" altLang="ko-KR" sz="1200" dirty="0" smtClean="0">
                          <a:effectLst/>
                        </a:rPr>
                        <a:t>"last ()"(</a:t>
                      </a:r>
                      <a:r>
                        <a:rPr lang="ko-KR" altLang="en-US" sz="1200" dirty="0" smtClean="0">
                          <a:effectLst/>
                        </a:rPr>
                        <a:t>마지막 위치</a:t>
                      </a:r>
                      <a:r>
                        <a:rPr lang="en-US" altLang="ko-KR" sz="1200" dirty="0" smtClean="0">
                          <a:effectLst/>
                        </a:rPr>
                        <a:t>) </a:t>
                      </a:r>
                      <a:r>
                        <a:rPr lang="ko-KR" altLang="en-US" sz="1200" dirty="0" smtClean="0">
                          <a:effectLst/>
                        </a:rPr>
                        <a:t>또는 </a:t>
                      </a:r>
                      <a:r>
                        <a:rPr lang="en-US" altLang="ko-KR" sz="1200" dirty="0" smtClean="0">
                          <a:effectLst/>
                        </a:rPr>
                        <a:t>last ()</a:t>
                      </a:r>
                      <a:r>
                        <a:rPr lang="ko-KR" altLang="en-US" sz="1200" dirty="0" smtClean="0">
                          <a:effectLst/>
                        </a:rPr>
                        <a:t>에 상대적인 위치 </a:t>
                      </a:r>
                      <a:r>
                        <a:rPr lang="en-US" altLang="ko-KR" sz="1200" dirty="0" smtClean="0">
                          <a:effectLst/>
                        </a:rPr>
                        <a:t>(</a:t>
                      </a:r>
                      <a:r>
                        <a:rPr lang="ko-KR" altLang="en-US" sz="1200" dirty="0" smtClean="0">
                          <a:effectLst/>
                        </a:rPr>
                        <a:t>예 </a:t>
                      </a:r>
                      <a:r>
                        <a:rPr lang="en-US" altLang="ko-KR" sz="1200" dirty="0" smtClean="0">
                          <a:effectLst/>
                        </a:rPr>
                        <a:t>: </a:t>
                      </a:r>
                      <a:r>
                        <a:rPr lang="ko-KR" altLang="en-US" sz="1200" dirty="0" smtClean="0">
                          <a:effectLst/>
                        </a:rPr>
                        <a:t>두 번째 행의 </a:t>
                      </a:r>
                      <a:r>
                        <a:rPr lang="en-US" altLang="ko-KR" sz="1200" dirty="0" smtClean="0">
                          <a:effectLst/>
                        </a:rPr>
                        <a:t>"last () - 1") </a:t>
                      </a:r>
                      <a:r>
                        <a:rPr lang="ko-KR" altLang="en-US" sz="1200" dirty="0" smtClean="0">
                          <a:effectLst/>
                        </a:rPr>
                        <a:t>일 수 있습니다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smtClean="0">
                          <a:effectLst/>
                        </a:rPr>
                        <a:t>마지막 위치</a:t>
                      </a:r>
                      <a:r>
                        <a:rPr lang="en-US" altLang="ko-KR" sz="1200" dirty="0" smtClean="0">
                          <a:effectLst/>
                        </a:rPr>
                        <a:t>). </a:t>
                      </a:r>
                      <a:r>
                        <a:rPr lang="ko-KR" altLang="en-US" sz="1200" dirty="0" smtClean="0">
                          <a:effectLst/>
                        </a:rPr>
                        <a:t>이 술어에는 태그 이름이 </a:t>
                      </a:r>
                      <a:r>
                        <a:rPr lang="ko-KR" altLang="en-US" sz="1200" dirty="0" err="1" smtClean="0">
                          <a:effectLst/>
                        </a:rPr>
                        <a:t>있어야합니다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77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Iterfind</a:t>
            </a:r>
            <a:r>
              <a:rPr lang="en-US" altLang="ko-KR" dirty="0" smtClean="0"/>
              <a:t> searching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93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Xpath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사용하기 </a:t>
            </a:r>
            <a:r>
              <a:rPr lang="en-US" altLang="ko-KR" dirty="0" smtClean="0"/>
              <a:t>: tag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Xpath</a:t>
            </a:r>
            <a:r>
              <a:rPr lang="ko-KR" altLang="en-US" dirty="0" smtClean="0"/>
              <a:t>를 사용해서 </a:t>
            </a:r>
            <a:r>
              <a:rPr lang="en-US" altLang="ko-KR" dirty="0" smtClean="0"/>
              <a:t>searching 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</a:t>
            </a:fld>
            <a:endParaRPr lang="ko-KR" alt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72" y="3789040"/>
            <a:ext cx="66294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122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Xpath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사용하기 </a:t>
            </a:r>
            <a:r>
              <a:rPr lang="en-US" altLang="ko-KR" dirty="0" smtClean="0"/>
              <a:t>: *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모든 하위 요소를 선택합니다</a:t>
            </a:r>
            <a:r>
              <a:rPr lang="en-US" altLang="ko-KR" dirty="0"/>
              <a:t>. </a:t>
            </a:r>
            <a:r>
              <a:rPr lang="ko-KR" altLang="en-US" dirty="0"/>
              <a:t>예를 들어 </a:t>
            </a:r>
            <a:r>
              <a:rPr lang="en-US" altLang="ko-KR" dirty="0"/>
              <a:t>"* / egg"</a:t>
            </a:r>
            <a:r>
              <a:rPr lang="ko-KR" altLang="en-US" dirty="0"/>
              <a:t>는 </a:t>
            </a:r>
            <a:r>
              <a:rPr lang="en-US" altLang="ko-KR" dirty="0"/>
              <a:t>"egg"</a:t>
            </a:r>
            <a:r>
              <a:rPr lang="ko-KR" altLang="en-US" dirty="0"/>
              <a:t>라는 이름의 모든 손자를 선택합니다</a:t>
            </a:r>
            <a:r>
              <a:rPr lang="en-US" altLang="ko-KR" dirty="0"/>
              <a:t>.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3717032"/>
            <a:ext cx="67341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61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Xpath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사용하기 </a:t>
            </a:r>
            <a:r>
              <a:rPr lang="en-US" altLang="ko-KR" dirty="0" smtClean="0"/>
              <a:t>: [@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]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Xpath</a:t>
            </a:r>
            <a:r>
              <a:rPr lang="en-US" altLang="ko-KR" dirty="0" smtClean="0"/>
              <a:t>(branch</a:t>
            </a:r>
            <a:r>
              <a:rPr lang="ko-KR" altLang="en-US" dirty="0" smtClean="0"/>
              <a:t>내의 속성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사용해서 </a:t>
            </a:r>
            <a:r>
              <a:rPr lang="en-US" altLang="ko-KR" dirty="0" smtClean="0"/>
              <a:t>searching 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</a:t>
            </a:fld>
            <a:endParaRPr lang="ko-KR" alt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717032"/>
            <a:ext cx="6657975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399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Xpath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사용하기 </a:t>
            </a:r>
            <a:r>
              <a:rPr lang="en-US" altLang="ko-KR" dirty="0" smtClean="0"/>
              <a:t>: </a:t>
            </a:r>
            <a:r>
              <a:rPr lang="en-US" altLang="ko-KR" dirty="0"/>
              <a:t>[@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=</a:t>
            </a:r>
            <a:r>
              <a:rPr lang="ko-KR" altLang="en-US" dirty="0" smtClean="0"/>
              <a:t>값</a:t>
            </a:r>
            <a:r>
              <a:rPr lang="en-US" altLang="ko-KR" dirty="0" smtClean="0"/>
              <a:t>]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Xpath</a:t>
            </a:r>
            <a:r>
              <a:rPr lang="en-US" altLang="ko-KR" dirty="0" smtClean="0"/>
              <a:t>(branch</a:t>
            </a:r>
            <a:r>
              <a:rPr lang="ko-KR" altLang="en-US" dirty="0" smtClean="0"/>
              <a:t>내의 속성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사용해서 </a:t>
            </a:r>
            <a:r>
              <a:rPr lang="en-US" altLang="ko-KR" dirty="0" smtClean="0"/>
              <a:t>searching 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</a:t>
            </a:fld>
            <a:endParaRPr lang="ko-KR" alt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789" y="3573016"/>
            <a:ext cx="67246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990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find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searching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1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find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특징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find/</a:t>
            </a:r>
            <a:r>
              <a:rPr lang="en-US" altLang="ko-KR" dirty="0" err="1" smtClean="0"/>
              <a:t>findall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findtext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특징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71600" y="3429000"/>
            <a:ext cx="7200800" cy="2880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find (pattern)</a:t>
            </a:r>
            <a:r>
              <a:rPr lang="ko-KR" altLang="en-US" sz="1600" dirty="0">
                <a:solidFill>
                  <a:schemeClr val="tx1"/>
                </a:solidFill>
              </a:rPr>
              <a:t>는 주어진 패턴과 일치하는 첫 번째 하위 요소를 반환하고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일치하는 요소가 없으면 </a:t>
            </a:r>
            <a:r>
              <a:rPr lang="en-US" altLang="ko-KR" sz="1600" dirty="0">
                <a:solidFill>
                  <a:schemeClr val="tx1"/>
                </a:solidFill>
              </a:rPr>
              <a:t>None</a:t>
            </a:r>
            <a:r>
              <a:rPr lang="ko-KR" altLang="en-US" sz="1600" dirty="0">
                <a:solidFill>
                  <a:schemeClr val="tx1"/>
                </a:solidFill>
              </a:rPr>
              <a:t>을 </a:t>
            </a:r>
            <a:r>
              <a:rPr lang="ko-KR" altLang="en-US" sz="1600" dirty="0" smtClean="0">
                <a:solidFill>
                  <a:schemeClr val="tx1"/>
                </a:solidFill>
              </a:rPr>
              <a:t>반환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findtext</a:t>
            </a:r>
            <a:r>
              <a:rPr lang="en-US" altLang="ko-KR" sz="1600" dirty="0">
                <a:solidFill>
                  <a:schemeClr val="tx1"/>
                </a:solidFill>
              </a:rPr>
              <a:t> (pattern)</a:t>
            </a:r>
            <a:r>
              <a:rPr lang="ko-KR" altLang="en-US" sz="1600" dirty="0">
                <a:solidFill>
                  <a:schemeClr val="tx1"/>
                </a:solidFill>
              </a:rPr>
              <a:t>은 주어진 패턴과 일치하는 첫 번째 하위 요소의 </a:t>
            </a:r>
            <a:r>
              <a:rPr lang="en-US" altLang="ko-KR" sz="1600" dirty="0">
                <a:solidFill>
                  <a:schemeClr val="tx1"/>
                </a:solidFill>
              </a:rPr>
              <a:t>text </a:t>
            </a:r>
            <a:r>
              <a:rPr lang="ko-KR" altLang="en-US" sz="1600" dirty="0">
                <a:solidFill>
                  <a:schemeClr val="tx1"/>
                </a:solidFill>
              </a:rPr>
              <a:t>속성 값을 반환합니다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일치하는 요소가 </a:t>
            </a:r>
            <a:r>
              <a:rPr lang="ko-KR" altLang="en-US" sz="1600" dirty="0" err="1">
                <a:solidFill>
                  <a:schemeClr val="tx1"/>
                </a:solidFill>
              </a:rPr>
              <a:t>없으면이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메서드는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None </a:t>
            </a:r>
            <a:r>
              <a:rPr lang="ko-KR" altLang="en-US" sz="1600" dirty="0" smtClean="0">
                <a:solidFill>
                  <a:schemeClr val="tx1"/>
                </a:solidFill>
              </a:rPr>
              <a:t>을 반환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findall</a:t>
            </a:r>
            <a:r>
              <a:rPr lang="en-US" altLang="ko-KR" sz="1600" dirty="0">
                <a:solidFill>
                  <a:schemeClr val="tx1"/>
                </a:solidFill>
              </a:rPr>
              <a:t> (pattern)</a:t>
            </a:r>
            <a:r>
              <a:rPr lang="ko-KR" altLang="en-US" sz="1600" dirty="0">
                <a:solidFill>
                  <a:schemeClr val="tx1"/>
                </a:solidFill>
              </a:rPr>
              <a:t>은 주어진 패턴과 일치하는 모든 서브 </a:t>
            </a:r>
            <a:r>
              <a:rPr lang="ko-KR" altLang="en-US" sz="1600" dirty="0" err="1">
                <a:solidFill>
                  <a:schemeClr val="tx1"/>
                </a:solidFill>
              </a:rPr>
              <a:t>엘리먼트의리스트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또는 또 다른 반복 가능한 객체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를 </a:t>
            </a:r>
            <a:r>
              <a:rPr lang="ko-KR" altLang="en-US" sz="1600" dirty="0" smtClean="0">
                <a:solidFill>
                  <a:schemeClr val="tx1"/>
                </a:solidFill>
              </a:rPr>
              <a:t>반환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59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find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통해 </a:t>
            </a:r>
            <a:r>
              <a:rPr lang="en-US" altLang="ko-KR" dirty="0" smtClean="0"/>
              <a:t>tag </a:t>
            </a:r>
            <a:r>
              <a:rPr lang="ko-KR" altLang="en-US" dirty="0" smtClean="0"/>
              <a:t>접근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root</a:t>
            </a:r>
            <a:r>
              <a:rPr lang="ko-KR" altLang="en-US" dirty="0" smtClean="0"/>
              <a:t>의 하위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find/</a:t>
            </a:r>
            <a:r>
              <a:rPr lang="en-US" altLang="ko-KR" dirty="0" err="1" smtClean="0"/>
              <a:t>findall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findtext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통해 객체를 참조</a:t>
            </a:r>
            <a:endParaRPr lang="en-US" altLang="ko-KR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3429000"/>
            <a:ext cx="785812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5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ParseResult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URL </a:t>
            </a:r>
            <a:r>
              <a:rPr lang="ko-KR" altLang="en-US" dirty="0" smtClean="0"/>
              <a:t>구조를 보고 </a:t>
            </a:r>
            <a:r>
              <a:rPr lang="en-US" altLang="ko-KR" dirty="0" smtClean="0"/>
              <a:t>parsing </a:t>
            </a:r>
            <a:r>
              <a:rPr lang="ko-KR" altLang="en-US" dirty="0" smtClean="0"/>
              <a:t>하면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ParseResult</a:t>
            </a:r>
            <a:r>
              <a:rPr lang="en-US" altLang="ko-KR" dirty="0" smtClean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가 생성됨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08920"/>
            <a:ext cx="8116391" cy="3451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91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find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xpath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xpath</a:t>
            </a:r>
            <a:r>
              <a:rPr lang="ko-KR" altLang="en-US" dirty="0" smtClean="0"/>
              <a:t>로 내부 위치 </a:t>
            </a:r>
            <a:r>
              <a:rPr lang="ko-KR" altLang="en-US" dirty="0" err="1" smtClean="0"/>
              <a:t>지정후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를 조회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</a:t>
            </a:fld>
            <a:endParaRPr lang="ko-KR" altLang="en-US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3645024"/>
            <a:ext cx="701992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505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get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searching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61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get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특징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getiterator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getchildren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특징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71600" y="2780928"/>
            <a:ext cx="7200800" cy="3528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getiterator</a:t>
            </a:r>
            <a:r>
              <a:rPr lang="en-US" altLang="ko-KR" sz="1600" dirty="0">
                <a:solidFill>
                  <a:schemeClr val="tx1"/>
                </a:solidFill>
              </a:rPr>
              <a:t> (tag)</a:t>
            </a:r>
            <a:r>
              <a:rPr lang="ko-KR" altLang="en-US" sz="1600" dirty="0">
                <a:solidFill>
                  <a:schemeClr val="tx1"/>
                </a:solidFill>
              </a:rPr>
              <a:t>는 서브 </a:t>
            </a:r>
            <a:r>
              <a:rPr lang="ko-KR" altLang="en-US" sz="1600" dirty="0" err="1">
                <a:solidFill>
                  <a:schemeClr val="tx1"/>
                </a:solidFill>
              </a:rPr>
              <a:t>트리의</a:t>
            </a:r>
            <a:r>
              <a:rPr lang="ko-KR" altLang="en-US" sz="1600" dirty="0">
                <a:solidFill>
                  <a:schemeClr val="tx1"/>
                </a:solidFill>
              </a:rPr>
              <a:t> 모든 레벨에서 주어진 태그를 가진 모든 서브 </a:t>
            </a:r>
            <a:r>
              <a:rPr lang="ko-KR" altLang="en-US" sz="1600" dirty="0" err="1">
                <a:solidFill>
                  <a:schemeClr val="tx1"/>
                </a:solidFill>
              </a:rPr>
              <a:t>엘리먼트를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포함하는리스트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또는 또 다른 반복 가능한 객체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를 </a:t>
            </a:r>
            <a:r>
              <a:rPr lang="ko-KR" altLang="en-US" sz="1600" dirty="0" smtClean="0">
                <a:solidFill>
                  <a:schemeClr val="tx1"/>
                </a:solidFill>
              </a:rPr>
              <a:t>리턴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요소는 문서 순서대로 </a:t>
            </a:r>
            <a:r>
              <a:rPr lang="ko-KR" altLang="en-US" sz="1600" dirty="0" smtClean="0">
                <a:solidFill>
                  <a:schemeClr val="tx1"/>
                </a:solidFill>
              </a:rPr>
              <a:t>반환 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즉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트리를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XML </a:t>
            </a:r>
            <a:r>
              <a:rPr lang="ko-KR" altLang="en-US" sz="1600" dirty="0">
                <a:solidFill>
                  <a:schemeClr val="tx1"/>
                </a:solidFill>
              </a:rPr>
              <a:t>파일로 저장 한 경우 나타나는 순서와 동일한 순서로</a:t>
            </a:r>
            <a:r>
              <a:rPr lang="en-US" altLang="ko-KR" sz="1600" dirty="0">
                <a:solidFill>
                  <a:schemeClr val="tx1"/>
                </a:solidFill>
              </a:rPr>
              <a:t>).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getiterator</a:t>
            </a:r>
            <a:r>
              <a:rPr lang="en-US" altLang="ko-KR" sz="1600" dirty="0">
                <a:solidFill>
                  <a:schemeClr val="tx1"/>
                </a:solidFill>
              </a:rPr>
              <a:t> () (</a:t>
            </a:r>
            <a:r>
              <a:rPr lang="ko-KR" altLang="en-US" sz="1600" dirty="0">
                <a:solidFill>
                  <a:schemeClr val="tx1"/>
                </a:solidFill>
              </a:rPr>
              <a:t>인수 없음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는 서브 </a:t>
            </a:r>
            <a:r>
              <a:rPr lang="ko-KR" altLang="en-US" sz="1600" dirty="0" err="1">
                <a:solidFill>
                  <a:schemeClr val="tx1"/>
                </a:solidFill>
              </a:rPr>
              <a:t>트리에있는</a:t>
            </a:r>
            <a:r>
              <a:rPr lang="ko-KR" altLang="en-US" sz="1600" dirty="0">
                <a:solidFill>
                  <a:schemeClr val="tx1"/>
                </a:solidFill>
              </a:rPr>
              <a:t> 모든 하위 요소의 목록 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또는 또 다른 반복 가능한 객체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을 </a:t>
            </a:r>
            <a:r>
              <a:rPr lang="ko-KR" altLang="en-US" sz="1600" dirty="0" smtClean="0">
                <a:solidFill>
                  <a:schemeClr val="tx1"/>
                </a:solidFill>
              </a:rPr>
              <a:t>반환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getchildren</a:t>
            </a:r>
            <a:r>
              <a:rPr lang="en-US" altLang="ko-KR" sz="1600" dirty="0">
                <a:solidFill>
                  <a:schemeClr val="tx1"/>
                </a:solidFill>
              </a:rPr>
              <a:t> ()</a:t>
            </a:r>
            <a:r>
              <a:rPr lang="ko-KR" altLang="en-US" sz="1600" dirty="0">
                <a:solidFill>
                  <a:schemeClr val="tx1"/>
                </a:solidFill>
              </a:rPr>
              <a:t>은 모든 직접 하위 요소의 목록 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또는 반복 가능한 다른 객체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을 반환합니다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이 </a:t>
            </a:r>
            <a:r>
              <a:rPr lang="ko-KR" altLang="en-US" sz="1600" dirty="0" err="1">
                <a:solidFill>
                  <a:schemeClr val="tx1"/>
                </a:solidFill>
              </a:rPr>
              <a:t>메소드는</a:t>
            </a:r>
            <a:r>
              <a:rPr lang="ko-KR" altLang="en-US" sz="1600" dirty="0">
                <a:solidFill>
                  <a:schemeClr val="tx1"/>
                </a:solidFill>
              </a:rPr>
              <a:t> 더 이상 사용되지 </a:t>
            </a:r>
            <a:r>
              <a:rPr lang="ko-KR" altLang="en-US" sz="1600" dirty="0" smtClean="0">
                <a:solidFill>
                  <a:schemeClr val="tx1"/>
                </a:solidFill>
              </a:rPr>
              <a:t>않음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</a:rPr>
              <a:t>새로운 </a:t>
            </a:r>
            <a:r>
              <a:rPr lang="ko-KR" altLang="en-US" sz="1600" dirty="0">
                <a:solidFill>
                  <a:schemeClr val="tx1"/>
                </a:solidFill>
              </a:rPr>
              <a:t>코드는 자식에 액세스하기 위해 인덱싱 또는 분할을 사용하거나 목록을 가져 오기 위해 목록 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elem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을 </a:t>
            </a:r>
            <a:r>
              <a:rPr lang="ko-KR" altLang="en-US" sz="1600" dirty="0" smtClean="0">
                <a:solidFill>
                  <a:schemeClr val="tx1"/>
                </a:solidFill>
              </a:rPr>
              <a:t>사용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25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get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통한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를 검색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root</a:t>
            </a:r>
            <a:r>
              <a:rPr lang="ko-KR" altLang="en-US" dirty="0" smtClean="0"/>
              <a:t>의 하위 </a:t>
            </a:r>
            <a:r>
              <a:rPr lang="en-US" altLang="ko-KR" dirty="0" smtClean="0"/>
              <a:t>tag</a:t>
            </a:r>
            <a:r>
              <a:rPr lang="ko-KR" altLang="en-US" dirty="0"/>
              <a:t> </a:t>
            </a:r>
            <a:r>
              <a:rPr lang="ko-KR" altLang="en-US" dirty="0" smtClean="0"/>
              <a:t>즉 자식을 </a:t>
            </a:r>
            <a:r>
              <a:rPr lang="en-US" altLang="ko-KR" dirty="0" err="1" smtClean="0"/>
              <a:t>getiterator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getchildren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조회</a:t>
            </a:r>
            <a:endParaRPr lang="en-US" altLang="ko-KR" dirty="0" smtClean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45024"/>
            <a:ext cx="80772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8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Xml/html </a:t>
            </a:r>
            <a:br>
              <a:rPr lang="en-US" altLang="ko-KR" sz="6000" dirty="0" smtClean="0"/>
            </a:br>
            <a:r>
              <a:rPr lang="ko-KR" altLang="en-US" sz="6000" dirty="0" smtClean="0"/>
              <a:t>파일 처리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69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읽기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2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parse</a:t>
            </a:r>
            <a:r>
              <a:rPr lang="ko-KR" altLang="en-US" dirty="0" smtClean="0"/>
              <a:t>로  읽기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parse </a:t>
            </a:r>
            <a:r>
              <a:rPr lang="ko-KR" altLang="en-US" dirty="0" smtClean="0"/>
              <a:t>함수를 통해 직접 접근하거나 파일을 읽고 전달 받아 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</a:t>
            </a:fld>
            <a:endParaRPr lang="ko-KR" alt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4608512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005064"/>
            <a:ext cx="3392488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76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ElementTree</a:t>
            </a:r>
            <a:r>
              <a:rPr lang="ko-KR" altLang="en-US" dirty="0" smtClean="0"/>
              <a:t>로 읽기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ElementTree</a:t>
            </a:r>
            <a:r>
              <a:rPr lang="ko-KR" altLang="en-US" dirty="0" smtClean="0"/>
              <a:t>를 통해 직접 접근해서  파일을 읽기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</a:t>
            </a:fld>
            <a:endParaRPr lang="ko-KR" altLang="en-US"/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005064"/>
            <a:ext cx="3392488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45" y="3886001"/>
            <a:ext cx="494347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564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80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ElementTree</a:t>
            </a:r>
            <a:r>
              <a:rPr lang="ko-KR" altLang="en-US" dirty="0"/>
              <a:t>로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파일 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ElementTree</a:t>
            </a:r>
            <a:r>
              <a:rPr lang="en-US" altLang="ko-KR" dirty="0" smtClean="0"/>
              <a:t>(root node).write(</a:t>
            </a:r>
            <a:r>
              <a:rPr lang="ko-KR" altLang="en-US" dirty="0" smtClean="0"/>
              <a:t>파일명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새로운 파일 생성</a:t>
            </a:r>
            <a:endParaRPr lang="en-US" altLang="ko-KR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3" y="4365104"/>
            <a:ext cx="2664296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573016"/>
            <a:ext cx="5832648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97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url</a:t>
            </a:r>
            <a:r>
              <a:rPr lang="en-US" altLang="ko-KR" dirty="0"/>
              <a:t> </a:t>
            </a:r>
            <a:r>
              <a:rPr lang="en-US" altLang="ko-KR" dirty="0" smtClean="0"/>
              <a:t>parse </a:t>
            </a:r>
            <a:r>
              <a:rPr lang="ko-KR" altLang="en-US" dirty="0" smtClean="0"/>
              <a:t>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URL </a:t>
            </a:r>
            <a:r>
              <a:rPr lang="ko-KR" altLang="en-US" dirty="0" smtClean="0"/>
              <a:t>구조를 보고 </a:t>
            </a:r>
            <a:r>
              <a:rPr lang="en-US" altLang="ko-KR" dirty="0" smtClean="0"/>
              <a:t>parsing </a:t>
            </a:r>
            <a:r>
              <a:rPr lang="ko-KR" altLang="en-US" dirty="0" smtClean="0"/>
              <a:t>하기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7416800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99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93491"/>
            <a:ext cx="5610225" cy="387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ElementTree</a:t>
            </a:r>
            <a:r>
              <a:rPr lang="ko-KR" altLang="en-US" dirty="0"/>
              <a:t>로 </a:t>
            </a:r>
            <a:r>
              <a:rPr lang="en-US" altLang="ko-KR" dirty="0" smtClean="0"/>
              <a:t>html</a:t>
            </a:r>
            <a:r>
              <a:rPr lang="ko-KR" altLang="en-US" dirty="0"/>
              <a:t>파일 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ElementTree</a:t>
            </a:r>
            <a:r>
              <a:rPr lang="en-US" altLang="ko-KR" dirty="0" smtClean="0"/>
              <a:t>(root node).write(</a:t>
            </a:r>
            <a:r>
              <a:rPr lang="ko-KR" altLang="en-US" dirty="0" smtClean="0"/>
              <a:t>파일명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새로운 파일 생성</a:t>
            </a:r>
            <a:endParaRPr lang="en-US" altLang="ko-KR" dirty="0" smtClean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005064"/>
            <a:ext cx="3976886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15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1412776"/>
            <a:ext cx="8299648" cy="4454624"/>
          </a:xfrm>
        </p:spPr>
        <p:txBody>
          <a:bodyPr>
            <a:normAutofit/>
          </a:bodyPr>
          <a:lstStyle/>
          <a:p>
            <a:pPr algn="ct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>3. </a:t>
            </a:r>
            <a:r>
              <a:rPr lang="en-US" altLang="ko-KR" sz="9600" dirty="0" err="1" smtClean="0"/>
              <a:t>JSon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60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err="1" smtClean="0"/>
              <a:t>Json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기</a:t>
            </a:r>
            <a:r>
              <a:rPr lang="ko-KR" altLang="en-US" sz="6000" dirty="0"/>
              <a:t>본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2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JSON </a:t>
            </a:r>
            <a:r>
              <a:rPr lang="ko-KR" altLang="en-US" dirty="0" smtClean="0"/>
              <a:t>기본 문장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{ } </a:t>
            </a:r>
            <a:r>
              <a:rPr lang="ko-KR" altLang="en-US" dirty="0" smtClean="0"/>
              <a:t>문장 </a:t>
            </a:r>
            <a:r>
              <a:rPr lang="en-US" altLang="ko-KR" dirty="0" smtClean="0"/>
              <a:t>: Key</a:t>
            </a:r>
            <a:r>
              <a:rPr lang="ko-KR" altLang="en-US" dirty="0" smtClean="0"/>
              <a:t>와 값이 쌍으로 구성된 문장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[ ] </a:t>
            </a:r>
            <a:r>
              <a:rPr lang="ko-KR" altLang="en-US" dirty="0" smtClean="0"/>
              <a:t>문장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값에 들어갈 수 있는 구조로 </a:t>
            </a:r>
            <a:r>
              <a:rPr lang="en-US" altLang="ko-KR" dirty="0" smtClean="0"/>
              <a:t>{}</a:t>
            </a:r>
            <a:r>
              <a:rPr lang="ko-KR" altLang="en-US" dirty="0" smtClean="0"/>
              <a:t>문장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데이터타입이 들어감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2483768" y="3284984"/>
            <a:ext cx="424847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{“</a:t>
            </a:r>
            <a:r>
              <a:rPr lang="ko-KR" altLang="en-US" dirty="0" smtClean="0"/>
              <a:t>키</a:t>
            </a:r>
            <a:r>
              <a:rPr lang="en-US" altLang="ko-KR" dirty="0" smtClean="0"/>
              <a:t>” :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, “</a:t>
            </a:r>
            <a:r>
              <a:rPr lang="ko-KR" altLang="en-US" dirty="0" smtClean="0"/>
              <a:t>키</a:t>
            </a:r>
            <a:r>
              <a:rPr lang="en-US" altLang="ko-KR" dirty="0" smtClean="0"/>
              <a:t>1”: 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……}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483768" y="4725144"/>
            <a:ext cx="424847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[</a:t>
            </a:r>
            <a:r>
              <a:rPr lang="ko-KR" altLang="en-US" dirty="0" smtClean="0"/>
              <a:t>요소</a:t>
            </a:r>
            <a:r>
              <a:rPr lang="en-US" altLang="ko-KR" dirty="0" smtClean="0"/>
              <a:t>1,</a:t>
            </a:r>
            <a:r>
              <a:rPr lang="ko-KR" altLang="en-US" dirty="0" smtClean="0"/>
              <a:t>요소</a:t>
            </a:r>
            <a:r>
              <a:rPr lang="en-US" altLang="ko-KR" dirty="0" smtClean="0"/>
              <a:t>2 ,……]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357301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{ } </a:t>
            </a:r>
            <a:r>
              <a:rPr lang="ko-KR" altLang="en-US" dirty="0" smtClean="0"/>
              <a:t>문장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1600" y="500853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 ]</a:t>
            </a:r>
            <a:r>
              <a:rPr lang="ko-KR" altLang="en-US" dirty="0" smtClean="0"/>
              <a:t> 문장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05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JSON </a:t>
            </a:r>
            <a:r>
              <a:rPr lang="ko-KR" altLang="en-US" dirty="0" smtClean="0"/>
              <a:t>변환기준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Json</a:t>
            </a:r>
            <a:r>
              <a:rPr lang="en-US" altLang="ko-KR" dirty="0" smtClean="0"/>
              <a:t> encoding/decoding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849488" y="2852936"/>
            <a:ext cx="5616624" cy="1440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Python Object (Dictionary, List, Tuple </a:t>
            </a:r>
            <a:r>
              <a:rPr lang="ko-KR" altLang="en-US" sz="1400" dirty="0">
                <a:solidFill>
                  <a:schemeClr val="tx1"/>
                </a:solidFill>
              </a:rPr>
              <a:t>등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en-US" altLang="ko-KR" sz="1400" dirty="0">
                <a:solidFill>
                  <a:schemeClr val="tx1"/>
                </a:solidFill>
              </a:rPr>
              <a:t>JSON </a:t>
            </a:r>
            <a:r>
              <a:rPr lang="ko-KR" altLang="en-US" sz="1400" dirty="0">
                <a:solidFill>
                  <a:schemeClr val="tx1"/>
                </a:solidFill>
              </a:rPr>
              <a:t>문자열로 변경하는 </a:t>
            </a:r>
            <a:r>
              <a:rPr lang="en-US" altLang="ko-KR" sz="1400" dirty="0">
                <a:solidFill>
                  <a:schemeClr val="tx1"/>
                </a:solidFill>
              </a:rPr>
              <a:t>JSON Encoding </a:t>
            </a:r>
            <a:r>
              <a:rPr lang="ko-KR" altLang="en-US" sz="1400" dirty="0">
                <a:solidFill>
                  <a:schemeClr val="tx1"/>
                </a:solidFill>
              </a:rPr>
              <a:t>이라 부른다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JSON </a:t>
            </a:r>
            <a:r>
              <a:rPr lang="ko-KR" altLang="en-US" sz="1400" dirty="0" err="1">
                <a:solidFill>
                  <a:schemeClr val="tx1"/>
                </a:solidFill>
              </a:rPr>
              <a:t>인코딩을</a:t>
            </a:r>
            <a:r>
              <a:rPr lang="ko-KR" altLang="en-US" sz="1400" dirty="0">
                <a:solidFill>
                  <a:schemeClr val="tx1"/>
                </a:solidFill>
              </a:rPr>
              <a:t> 위해서는 우선 </a:t>
            </a:r>
            <a:r>
              <a:rPr lang="en-US" altLang="ko-KR" sz="1400" dirty="0" err="1">
                <a:solidFill>
                  <a:schemeClr val="tx1"/>
                </a:solidFill>
              </a:rPr>
              <a:t>json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라이브러리를 </a:t>
            </a:r>
            <a:r>
              <a:rPr lang="en-US" altLang="ko-KR" sz="1400" dirty="0">
                <a:solidFill>
                  <a:schemeClr val="tx1"/>
                </a:solidFill>
              </a:rPr>
              <a:t>import </a:t>
            </a:r>
            <a:r>
              <a:rPr lang="ko-KR" altLang="en-US" sz="1400" dirty="0">
                <a:solidFill>
                  <a:schemeClr val="tx1"/>
                </a:solidFill>
              </a:rPr>
              <a:t>한 후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json.dumps</a:t>
            </a:r>
            <a:r>
              <a:rPr lang="en-US" altLang="ko-KR" sz="1400" dirty="0">
                <a:solidFill>
                  <a:schemeClr val="tx1"/>
                </a:solidFill>
              </a:rPr>
              <a:t>() </a:t>
            </a:r>
            <a:r>
              <a:rPr lang="ko-KR" altLang="en-US" sz="1400" dirty="0" err="1">
                <a:solidFill>
                  <a:schemeClr val="tx1"/>
                </a:solidFill>
              </a:rPr>
              <a:t>메서드를</a:t>
            </a:r>
            <a:r>
              <a:rPr lang="ko-KR" altLang="en-US" sz="1400" dirty="0">
                <a:solidFill>
                  <a:schemeClr val="tx1"/>
                </a:solidFill>
              </a:rPr>
              <a:t> 써서 </a:t>
            </a:r>
            <a:r>
              <a:rPr lang="en-US" altLang="ko-KR" sz="1400" dirty="0">
                <a:solidFill>
                  <a:schemeClr val="tx1"/>
                </a:solidFill>
              </a:rPr>
              <a:t>Python Object</a:t>
            </a:r>
            <a:r>
              <a:rPr lang="ko-KR" altLang="en-US" sz="1400" dirty="0">
                <a:solidFill>
                  <a:schemeClr val="tx1"/>
                </a:solidFill>
              </a:rPr>
              <a:t>를 문자열로 변환하면 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40157" y="4653136"/>
            <a:ext cx="5616624" cy="1440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JSON </a:t>
            </a:r>
            <a:r>
              <a:rPr lang="ko-KR" altLang="en-US" sz="1400" dirty="0">
                <a:solidFill>
                  <a:schemeClr val="tx1"/>
                </a:solidFill>
              </a:rPr>
              <a:t>문자열을 </a:t>
            </a:r>
            <a:r>
              <a:rPr lang="en-US" altLang="ko-KR" sz="1400" dirty="0">
                <a:solidFill>
                  <a:schemeClr val="tx1"/>
                </a:solidFill>
              </a:rPr>
              <a:t>Python </a:t>
            </a:r>
            <a:r>
              <a:rPr lang="ko-KR" altLang="en-US" sz="1400" dirty="0">
                <a:solidFill>
                  <a:schemeClr val="tx1"/>
                </a:solidFill>
              </a:rPr>
              <a:t>타입 </a:t>
            </a:r>
            <a:r>
              <a:rPr lang="en-US" altLang="ko-KR" sz="1400" dirty="0">
                <a:solidFill>
                  <a:schemeClr val="tx1"/>
                </a:solidFill>
              </a:rPr>
              <a:t>(Dictionary, List, Tuple </a:t>
            </a:r>
            <a:r>
              <a:rPr lang="ko-KR" altLang="en-US" sz="1400" dirty="0">
                <a:solidFill>
                  <a:schemeClr val="tx1"/>
                </a:solidFill>
              </a:rPr>
              <a:t>등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ko-KR" altLang="en-US" sz="1400" dirty="0">
                <a:solidFill>
                  <a:schemeClr val="tx1"/>
                </a:solidFill>
              </a:rPr>
              <a:t>으로 변경하는 것을 </a:t>
            </a:r>
            <a:r>
              <a:rPr lang="en-US" altLang="ko-KR" sz="1400" dirty="0">
                <a:solidFill>
                  <a:schemeClr val="tx1"/>
                </a:solidFill>
              </a:rPr>
              <a:t>JSON Decoding </a:t>
            </a:r>
            <a:r>
              <a:rPr lang="ko-KR" altLang="en-US" sz="1400" dirty="0">
                <a:solidFill>
                  <a:schemeClr val="tx1"/>
                </a:solidFill>
              </a:rPr>
              <a:t>이라 부른다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JSON </a:t>
            </a:r>
            <a:r>
              <a:rPr lang="ko-KR" altLang="en-US" sz="1400" dirty="0" err="1">
                <a:solidFill>
                  <a:schemeClr val="tx1"/>
                </a:solidFill>
              </a:rPr>
              <a:t>디코딩은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json.loads</a:t>
            </a:r>
            <a:r>
              <a:rPr lang="en-US" altLang="ko-KR" sz="1400" dirty="0">
                <a:solidFill>
                  <a:schemeClr val="tx1"/>
                </a:solidFill>
              </a:rPr>
              <a:t>() </a:t>
            </a:r>
            <a:r>
              <a:rPr lang="ko-KR" altLang="en-US" sz="1400" dirty="0" err="1">
                <a:solidFill>
                  <a:schemeClr val="tx1"/>
                </a:solidFill>
              </a:rPr>
              <a:t>메서드를</a:t>
            </a:r>
            <a:r>
              <a:rPr lang="ko-KR" altLang="en-US" sz="1400" dirty="0">
                <a:solidFill>
                  <a:schemeClr val="tx1"/>
                </a:solidFill>
              </a:rPr>
              <a:t> 사용하여 문자열을 </a:t>
            </a:r>
            <a:r>
              <a:rPr lang="en-US" altLang="ko-KR" sz="1400" dirty="0">
                <a:solidFill>
                  <a:schemeClr val="tx1"/>
                </a:solidFill>
              </a:rPr>
              <a:t>Python </a:t>
            </a:r>
            <a:r>
              <a:rPr lang="ko-KR" altLang="en-US" sz="1400" dirty="0">
                <a:solidFill>
                  <a:schemeClr val="tx1"/>
                </a:solidFill>
              </a:rPr>
              <a:t>타입으로 변경하게 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584" y="3212976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JSON encoding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7320" y="5050050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JSON decoding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22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decoding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부호화</a:t>
            </a:r>
            <a:r>
              <a:rPr lang="en-US" altLang="ko-KR" dirty="0" smtClean="0"/>
              <a:t>(encoding) </a:t>
            </a:r>
            <a:r>
              <a:rPr lang="ko-KR" altLang="en-US" dirty="0" smtClean="0"/>
              <a:t>된 것을 다시 원래의 기준으로 전환하는 것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225448"/>
              </p:ext>
            </p:extLst>
          </p:nvPr>
        </p:nvGraphicFramePr>
        <p:xfrm>
          <a:off x="1331640" y="3501008"/>
          <a:ext cx="6480720" cy="2743200"/>
        </p:xfrm>
        <a:graphic>
          <a:graphicData uri="http://schemas.openxmlformats.org/drawingml/2006/table">
            <a:tbl>
              <a:tblPr/>
              <a:tblGrid>
                <a:gridCol w="2851516"/>
                <a:gridCol w="362920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JSON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AA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Python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AA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DD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object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dict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array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list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string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unicode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number (int)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int</a:t>
                      </a:r>
                      <a:r>
                        <a:rPr lang="en-US" dirty="0">
                          <a:effectLst/>
                        </a:rPr>
                        <a:t>, long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number (real)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float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true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True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false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False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None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2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encoding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부호화</a:t>
            </a:r>
            <a:r>
              <a:rPr lang="en-US" altLang="ko-KR" dirty="0" smtClean="0"/>
              <a:t>(encoding)</a:t>
            </a:r>
            <a:r>
              <a:rPr lang="ko-KR" altLang="en-US" dirty="0" smtClean="0"/>
              <a:t>되지 않을 것을 특정 기준에 따라 전환하는 것 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483163"/>
              </p:ext>
            </p:extLst>
          </p:nvPr>
        </p:nvGraphicFramePr>
        <p:xfrm>
          <a:off x="1547664" y="3356992"/>
          <a:ext cx="6192688" cy="2808312"/>
        </p:xfrm>
        <a:graphic>
          <a:graphicData uri="http://schemas.openxmlformats.org/drawingml/2006/table">
            <a:tbl>
              <a:tblPr/>
              <a:tblGrid>
                <a:gridCol w="3061738"/>
                <a:gridCol w="3130950"/>
              </a:tblGrid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Python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AA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JSON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AA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DDEE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dict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object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list, tuple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array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str, unicode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string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int, long, float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number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True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true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False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false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None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null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07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decoding</a:t>
            </a:r>
            <a:br>
              <a:rPr lang="en-US" altLang="ko-KR" sz="6000" dirty="0" smtClean="0"/>
            </a:br>
            <a:r>
              <a:rPr lang="en-US" altLang="ko-KR" sz="6000" dirty="0" smtClean="0"/>
              <a:t> </a:t>
            </a:r>
            <a:r>
              <a:rPr lang="ko-KR" altLang="en-US" sz="6000" dirty="0" smtClean="0"/>
              <a:t>처리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4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json</a:t>
            </a:r>
            <a:r>
              <a:rPr lang="ko-KR" altLang="en-US" dirty="0" smtClean="0"/>
              <a:t> </a:t>
            </a:r>
            <a:r>
              <a:rPr lang="en-US" altLang="ko-KR" dirty="0" smtClean="0"/>
              <a:t>module : load()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65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json.load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json.load</a:t>
            </a:r>
            <a:r>
              <a:rPr lang="en-US" altLang="ko-KR" dirty="0"/>
              <a:t>(</a:t>
            </a:r>
            <a:r>
              <a:rPr lang="en-US" altLang="ko-KR" dirty="0" err="1"/>
              <a:t>fp</a:t>
            </a:r>
            <a:r>
              <a:rPr lang="en-US" altLang="ko-KR" dirty="0"/>
              <a:t>[, encoding[, </a:t>
            </a:r>
            <a:r>
              <a:rPr lang="en-US" altLang="ko-KR" dirty="0" err="1"/>
              <a:t>cls</a:t>
            </a:r>
            <a:r>
              <a:rPr lang="en-US" altLang="ko-KR" dirty="0"/>
              <a:t>[, </a:t>
            </a:r>
            <a:r>
              <a:rPr lang="en-US" altLang="ko-KR" dirty="0" err="1"/>
              <a:t>object_hook</a:t>
            </a:r>
            <a:r>
              <a:rPr lang="en-US" altLang="ko-KR" dirty="0"/>
              <a:t>[, </a:t>
            </a:r>
            <a:r>
              <a:rPr lang="en-US" altLang="ko-KR" dirty="0" err="1"/>
              <a:t>parse_float</a:t>
            </a:r>
            <a:r>
              <a:rPr lang="en-US" altLang="ko-KR" dirty="0"/>
              <a:t>[, </a:t>
            </a:r>
            <a:r>
              <a:rPr lang="en-US" altLang="ko-KR" dirty="0" err="1"/>
              <a:t>parse_int</a:t>
            </a:r>
            <a:r>
              <a:rPr lang="en-US" altLang="ko-KR" dirty="0"/>
              <a:t>[, </a:t>
            </a:r>
            <a:r>
              <a:rPr lang="en-US" altLang="ko-KR" dirty="0" err="1"/>
              <a:t>parse_constant</a:t>
            </a:r>
            <a:r>
              <a:rPr lang="en-US" altLang="ko-KR" dirty="0"/>
              <a:t>[, </a:t>
            </a:r>
            <a:r>
              <a:rPr lang="en-US" altLang="ko-KR" dirty="0" err="1"/>
              <a:t>object_pairs_hook</a:t>
            </a:r>
            <a:r>
              <a:rPr lang="en-US" altLang="ko-KR" dirty="0"/>
              <a:t>[, **kw]]]]]]]])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31736"/>
              </p:ext>
            </p:extLst>
          </p:nvPr>
        </p:nvGraphicFramePr>
        <p:xfrm>
          <a:off x="683568" y="2564904"/>
          <a:ext cx="7704856" cy="3913658"/>
        </p:xfrm>
        <a:graphic>
          <a:graphicData uri="http://schemas.openxmlformats.org/drawingml/2006/table">
            <a:tbl>
              <a:tblPr/>
              <a:tblGrid>
                <a:gridCol w="2190596"/>
                <a:gridCol w="5514260"/>
              </a:tblGrid>
              <a:tr h="26920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effectLst/>
                        </a:rPr>
                        <a:t>parameter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effectLst/>
                        </a:rPr>
                        <a:t>설명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269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fp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파일명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utf-8,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ascii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인코딩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타입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cls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09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object_hook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object_hook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객체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리터럴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디코딩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(DICT)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결과로 호출되는 선택적 기능입니다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object_hook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리턴 값 대신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딕셔너리로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사용된다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기능은 사용자의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디코더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구현하는데 사용될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수있다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parse_float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parse_int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23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parse_constant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'-Infinity', 'Infinity', '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627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object_pairs_hook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object_pairs_hook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쌍의 정렬 된 목록으로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디코딩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문자 그대로 모든 개체의 결과로 호출되는 선택적 기능입니다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object_pairs_hook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리턴 값 대신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딕셔너리로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사용된다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기능 키 및 값 쌍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예를 들어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collections.OrderedDict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()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삽입의 순서를 기억한다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복호화되는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순서에 의존 맞춤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디코더를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구현하기 위해 사용될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수있다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object_hook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 정의되어있는 경우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object_pairs_hook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우선합니다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**kw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2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url</a:t>
            </a:r>
            <a:r>
              <a:rPr lang="en-US" altLang="ko-KR" dirty="0"/>
              <a:t> </a:t>
            </a:r>
            <a:r>
              <a:rPr lang="en-US" altLang="ko-KR" dirty="0" smtClean="0"/>
              <a:t>parse </a:t>
            </a:r>
            <a:r>
              <a:rPr lang="ko-KR" altLang="en-US" dirty="0" smtClean="0"/>
              <a:t>결</a:t>
            </a:r>
            <a:r>
              <a:rPr lang="ko-KR" altLang="en-US" dirty="0"/>
              <a:t>과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parse</a:t>
            </a:r>
            <a:r>
              <a:rPr lang="ko-KR" altLang="en-US" dirty="0" smtClean="0"/>
              <a:t>에 대한 결과에 대한 결과 보기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3284984"/>
            <a:ext cx="879157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74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</a:t>
            </a:r>
            <a:r>
              <a:rPr lang="ko-KR" altLang="en-US" dirty="0"/>
              <a:t>본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스트림을</a:t>
            </a:r>
            <a:r>
              <a:rPr lang="ko-KR" altLang="en-US" dirty="0" smtClean="0"/>
              <a:t> 파일에 저장하고 다시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처리를 위한 변환처리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56992"/>
            <a:ext cx="490537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9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json</a:t>
            </a:r>
            <a:r>
              <a:rPr lang="ko-KR" altLang="en-US" dirty="0" smtClean="0"/>
              <a:t> </a:t>
            </a:r>
            <a:r>
              <a:rPr lang="en-US" altLang="ko-KR" dirty="0" smtClean="0"/>
              <a:t>module : loads()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5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</a:t>
            </a:r>
            <a:r>
              <a:rPr lang="en-US" altLang="ko-KR" dirty="0" err="1" smtClean="0"/>
              <a:t>son</a:t>
            </a:r>
            <a:r>
              <a:rPr lang="en-US" altLang="ko-KR" dirty="0" smtClean="0"/>
              <a:t> </a:t>
            </a:r>
            <a:r>
              <a:rPr lang="en-US" altLang="ko-KR" dirty="0"/>
              <a:t>Module : </a:t>
            </a:r>
            <a:r>
              <a:rPr lang="en-US" altLang="ko-KR" dirty="0" err="1" smtClean="0"/>
              <a:t>json.loads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json.loads</a:t>
            </a:r>
            <a:r>
              <a:rPr lang="en-US" altLang="ko-KR" dirty="0"/>
              <a:t>(s[, encoding[, </a:t>
            </a:r>
            <a:r>
              <a:rPr lang="en-US" altLang="ko-KR" dirty="0" err="1"/>
              <a:t>cls</a:t>
            </a:r>
            <a:r>
              <a:rPr lang="en-US" altLang="ko-KR" dirty="0"/>
              <a:t>[, </a:t>
            </a:r>
            <a:r>
              <a:rPr lang="en-US" altLang="ko-KR" dirty="0" err="1"/>
              <a:t>object_hook</a:t>
            </a:r>
            <a:r>
              <a:rPr lang="en-US" altLang="ko-KR" dirty="0"/>
              <a:t>[, </a:t>
            </a:r>
            <a:r>
              <a:rPr lang="en-US" altLang="ko-KR" dirty="0" err="1"/>
              <a:t>parse_float</a:t>
            </a:r>
            <a:r>
              <a:rPr lang="en-US" altLang="ko-KR" dirty="0"/>
              <a:t>[, </a:t>
            </a:r>
            <a:r>
              <a:rPr lang="en-US" altLang="ko-KR" dirty="0" err="1"/>
              <a:t>parse_int</a:t>
            </a:r>
            <a:r>
              <a:rPr lang="en-US" altLang="ko-KR" dirty="0"/>
              <a:t>[, </a:t>
            </a:r>
            <a:r>
              <a:rPr lang="en-US" altLang="ko-KR" dirty="0" err="1"/>
              <a:t>parse_constant</a:t>
            </a:r>
            <a:r>
              <a:rPr lang="en-US" altLang="ko-KR" dirty="0"/>
              <a:t>[, </a:t>
            </a:r>
            <a:r>
              <a:rPr lang="en-US" altLang="ko-KR" dirty="0" err="1"/>
              <a:t>object_pairs_hook</a:t>
            </a:r>
            <a:r>
              <a:rPr lang="en-US" altLang="ko-KR" dirty="0"/>
              <a:t>[, **kw]]]]]]]])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770818"/>
              </p:ext>
            </p:extLst>
          </p:nvPr>
        </p:nvGraphicFramePr>
        <p:xfrm>
          <a:off x="971600" y="3140968"/>
          <a:ext cx="7344816" cy="3247357"/>
        </p:xfrm>
        <a:graphic>
          <a:graphicData uri="http://schemas.openxmlformats.org/drawingml/2006/table">
            <a:tbl>
              <a:tblPr/>
              <a:tblGrid>
                <a:gridCol w="2088232"/>
                <a:gridCol w="5256584"/>
              </a:tblGrid>
              <a:tr h="29011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effectLst/>
                        </a:rPr>
                        <a:t>parameter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effectLst/>
                        </a:rPr>
                        <a:t>설명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utf-8,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ascii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인코딩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타입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cls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21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object_hook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object_hook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객체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리터럴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디코딩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(DICT)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결과로 호출되는 선택적 기능입니다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object_hook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리턴 값 대신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딕셔너리로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사용된다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기능은 사용자의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디코더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구현하는데 사용될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수있다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parse_float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parse_int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734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parse_constant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'-Infinity', 'Infinity', '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object_pairs_hook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 변환을 위한 함수 변환 연결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**kw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7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</a:t>
            </a:r>
            <a:r>
              <a:rPr lang="ko-KR" altLang="en-US" dirty="0"/>
              <a:t>본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형태의 </a:t>
            </a:r>
            <a:r>
              <a:rPr lang="ko-KR" altLang="en-US" dirty="0" err="1" smtClean="0"/>
              <a:t>스트링을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타입으로 변환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17032"/>
            <a:ext cx="456247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24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object_hook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45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16" y="5949280"/>
            <a:ext cx="74676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836466"/>
            <a:ext cx="7334250" cy="5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obejct_hook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방식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obejct_hook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변환함수를 지정하고 변환하는 객체의 값을 처리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753539" y="3212976"/>
            <a:ext cx="3133535" cy="1314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# </a:t>
            </a:r>
            <a:r>
              <a:rPr lang="en-US" altLang="ko-KR" sz="1200" dirty="0" err="1"/>
              <a:t>obejct_hook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에 처리할 함수 정의</a:t>
            </a:r>
            <a:endParaRPr lang="en-US" altLang="ko-KR" sz="1200" dirty="0"/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def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obejct_hook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_processing(</a:t>
            </a:r>
            <a:r>
              <a:rPr lang="en-US" altLang="ko-KR" sz="1200" dirty="0" err="1" smtClean="0"/>
              <a:t>obj</a:t>
            </a:r>
            <a:r>
              <a:rPr lang="en-US" altLang="ko-KR" sz="1200" dirty="0" smtClean="0"/>
              <a:t>) :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#</a:t>
            </a:r>
            <a:r>
              <a:rPr lang="en-US" altLang="ko-KR" sz="1200" dirty="0" err="1" smtClean="0"/>
              <a:t>obj</a:t>
            </a:r>
            <a:r>
              <a:rPr lang="ko-KR" altLang="en-US" sz="1200" dirty="0" smtClean="0"/>
              <a:t>를 전환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</a:t>
            </a:r>
            <a:r>
              <a:rPr lang="en-US" altLang="ko-KR" sz="1200" dirty="0" err="1" smtClean="0"/>
              <a:t>convert_obj</a:t>
            </a:r>
            <a:r>
              <a:rPr lang="en-US" altLang="ko-KR" sz="1200" dirty="0" smtClean="0"/>
              <a:t> = </a:t>
            </a:r>
            <a:r>
              <a:rPr lang="ko-KR" altLang="en-US" sz="1200" dirty="0" err="1" smtClean="0"/>
              <a:t>처리로직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return </a:t>
            </a:r>
            <a:r>
              <a:rPr lang="en-US" altLang="ko-KR" sz="1200" dirty="0" err="1" smtClean="0"/>
              <a:t>convert_obj</a:t>
            </a:r>
            <a:endParaRPr lang="en-US" altLang="ko-KR" sz="1200" dirty="0" smtClean="0"/>
          </a:p>
          <a:p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4860032" y="5733256"/>
            <a:ext cx="2664296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4" idx="2"/>
            <a:endCxn id="3" idx="3"/>
          </p:cNvCxnSpPr>
          <p:nvPr/>
        </p:nvCxnSpPr>
        <p:spPr>
          <a:xfrm rot="16200000" flipH="1">
            <a:off x="6711238" y="5136190"/>
            <a:ext cx="1422158" cy="204021"/>
          </a:xfrm>
          <a:prstGeom prst="bentConnector4">
            <a:avLst>
              <a:gd name="adj1" fmla="val 15505"/>
              <a:gd name="adj2" fmla="val 536989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4" idx="1"/>
          </p:cNvCxnSpPr>
          <p:nvPr/>
        </p:nvCxnSpPr>
        <p:spPr>
          <a:xfrm rot="10800000" flipV="1">
            <a:off x="5292083" y="3870049"/>
            <a:ext cx="461457" cy="72008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152901" y="5755908"/>
            <a:ext cx="1590397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960" y="3117141"/>
            <a:ext cx="2387749" cy="1505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직선 화살표 연결선 18"/>
          <p:cNvCxnSpPr>
            <a:stCxn id="26627" idx="2"/>
            <a:endCxn id="29" idx="0"/>
          </p:cNvCxnSpPr>
          <p:nvPr/>
        </p:nvCxnSpPr>
        <p:spPr>
          <a:xfrm>
            <a:off x="3846637" y="5373216"/>
            <a:ext cx="101463" cy="3826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21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obejct_hook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클래스 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JSON</a:t>
            </a:r>
            <a:r>
              <a:rPr lang="ko-KR" altLang="en-US" dirty="0" smtClean="0"/>
              <a:t>에 넘겨진 클래스 객체에 대해 생성 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99" y="3501008"/>
            <a:ext cx="423862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78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obejct_hook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Object_hook</a:t>
            </a:r>
            <a:r>
              <a:rPr lang="ko-KR" altLang="en-US" dirty="0" smtClean="0"/>
              <a:t>에 클래스 객체와 연결될 함수를 생성 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2708920"/>
            <a:ext cx="6753225" cy="3939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8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obejct_hook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실</a:t>
            </a:r>
            <a:r>
              <a:rPr lang="ko-KR" altLang="en-US" dirty="0"/>
              <a:t>행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0811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실행해서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변수에 할당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5" y="3140968"/>
            <a:ext cx="723265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40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obejct_hook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</a:t>
            </a:r>
            <a:r>
              <a:rPr lang="en-US" altLang="ko-KR" dirty="0" smtClean="0"/>
              <a:t>encoding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0811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Unicode </a:t>
            </a:r>
            <a:r>
              <a:rPr lang="ko-KR" altLang="en-US" dirty="0" smtClean="0"/>
              <a:t>처리를 함수를 이용하여 </a:t>
            </a:r>
            <a:r>
              <a:rPr lang="en-US" altLang="ko-KR" dirty="0" err="1" smtClean="0"/>
              <a:t>ascii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처리로 전환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694372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26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58809</TotalTime>
  <Words>7668</Words>
  <Application>Microsoft Office PowerPoint</Application>
  <PresentationFormat>화면 슬라이드 쇼(4:3)</PresentationFormat>
  <Paragraphs>1619</Paragraphs>
  <Slides>308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308</vt:i4>
      </vt:variant>
    </vt:vector>
  </HeadingPairs>
  <TitlesOfParts>
    <vt:vector size="309" baseType="lpstr">
      <vt:lpstr>가을</vt:lpstr>
      <vt:lpstr>Python  데이터 검색 데이터 정제</vt:lpstr>
      <vt:lpstr>1.  Urllib 2.  Xml 3.  Json 4. 정규표현식 5.  크롤링(bs4) 6.  excel/csv</vt:lpstr>
      <vt:lpstr>  1. urllib </vt:lpstr>
      <vt:lpstr>URL  해석하기</vt:lpstr>
      <vt:lpstr>url 해석하기</vt:lpstr>
      <vt:lpstr>URL 구조</vt:lpstr>
      <vt:lpstr>ParseResult class</vt:lpstr>
      <vt:lpstr>url parse 하기</vt:lpstr>
      <vt:lpstr>url parse 결과</vt:lpstr>
      <vt:lpstr>Query string 해석하기</vt:lpstr>
      <vt:lpstr>Url내의 query string 구조 </vt:lpstr>
      <vt:lpstr>Url내의 query string parsing </vt:lpstr>
      <vt:lpstr>Url내의 query string 만들기 </vt:lpstr>
      <vt:lpstr>URL  열기</vt:lpstr>
      <vt:lpstr>url 열기</vt:lpstr>
      <vt:lpstr>URL로 site open 하기 </vt:lpstr>
      <vt:lpstr>Request 이용 url 열기</vt:lpstr>
      <vt:lpstr>Request class 이해하기</vt:lpstr>
      <vt:lpstr>URL로 site open 하기 </vt:lpstr>
      <vt:lpstr>Url과 data를 넣고 오픈하기</vt:lpstr>
      <vt:lpstr>Url과 data를 넣고 오픈하기</vt:lpstr>
      <vt:lpstr>Url과 data를 넣고 오픈 결과</vt:lpstr>
      <vt:lpstr>  2. xml </vt:lpstr>
      <vt:lpstr>Xml  parsing</vt:lpstr>
      <vt:lpstr> xml load &amp; parse</vt:lpstr>
      <vt:lpstr> xml 문서 만들기 </vt:lpstr>
      <vt:lpstr> xml 문서 load &amp; parse</vt:lpstr>
      <vt:lpstr> xml 문서 searching</vt:lpstr>
      <vt:lpstr> xml 문서 searching : iter</vt:lpstr>
      <vt:lpstr> xml 문서 searching : iter(tag)</vt:lpstr>
      <vt:lpstr> xml parsing</vt:lpstr>
      <vt:lpstr> xml 문서 만들기</vt:lpstr>
      <vt:lpstr> xml 문서 parsing</vt:lpstr>
      <vt:lpstr> 문자열을 만들고 xml  parsing</vt:lpstr>
      <vt:lpstr> Element Type</vt:lpstr>
      <vt:lpstr>Element type</vt:lpstr>
      <vt:lpstr> xml 문서 : Element </vt:lpstr>
      <vt:lpstr> xml 문서 tag/attrib 단건 조회</vt:lpstr>
      <vt:lpstr> xml 문서 tag/attrib 복수건 조회</vt:lpstr>
      <vt:lpstr> get 메소드로 attrib검색</vt:lpstr>
      <vt:lpstr>Xml  생성</vt:lpstr>
      <vt:lpstr> Element 생성</vt:lpstr>
      <vt:lpstr> Element 생성</vt:lpstr>
      <vt:lpstr> SubElement 생성</vt:lpstr>
      <vt:lpstr> Element/SubElement 생성</vt:lpstr>
      <vt:lpstr> insert 메소드로 자식생성</vt:lpstr>
      <vt:lpstr> remove 메소드로 자식삭제</vt:lpstr>
      <vt:lpstr> attribute 생성</vt:lpstr>
      <vt:lpstr> indexing으로 속성 추가</vt:lpstr>
      <vt:lpstr>Element 생성시 속성 추가</vt:lpstr>
      <vt:lpstr> xml 구조 확인</vt:lpstr>
      <vt:lpstr> dump로 xml 구조 확인</vt:lpstr>
      <vt:lpstr> tostring으로 xml 보기</vt:lpstr>
      <vt:lpstr> 문자열을 xml 처리 후 문자열표시</vt:lpstr>
      <vt:lpstr>Xml/xpath  searching</vt:lpstr>
      <vt:lpstr> Element indexing</vt:lpstr>
      <vt:lpstr>  indexing을 통한 Element 검색</vt:lpstr>
      <vt:lpstr> xml 문서 만들기 </vt:lpstr>
      <vt:lpstr> xpath 설명</vt:lpstr>
      <vt:lpstr> Xpath notation 1</vt:lpstr>
      <vt:lpstr> Xpath notation 2</vt:lpstr>
      <vt:lpstr>Iterfind searching</vt:lpstr>
      <vt:lpstr> Xpath 사용하기 : tag</vt:lpstr>
      <vt:lpstr> Xpath 사용하기 : *</vt:lpstr>
      <vt:lpstr> Xpath 사용하기 : [@속성]</vt:lpstr>
      <vt:lpstr> Xpath 사용하기 : [@속성=값]</vt:lpstr>
      <vt:lpstr> find 메소드 searching</vt:lpstr>
      <vt:lpstr>  find 메소드 특징</vt:lpstr>
      <vt:lpstr>  find메소드를 통해 tag 접근</vt:lpstr>
      <vt:lpstr>  find메소드 : xpath</vt:lpstr>
      <vt:lpstr> get 메소드 searching</vt:lpstr>
      <vt:lpstr>  get 메소드 특징</vt:lpstr>
      <vt:lpstr> get 메소드를 통한 tag를 검색</vt:lpstr>
      <vt:lpstr>Xml/html  파일 처리</vt:lpstr>
      <vt:lpstr> 파일 읽기</vt:lpstr>
      <vt:lpstr> parse로  읽기</vt:lpstr>
      <vt:lpstr>ElementTree로 읽기</vt:lpstr>
      <vt:lpstr> 파일 생성</vt:lpstr>
      <vt:lpstr>ElementTree로 xml파일 생성</vt:lpstr>
      <vt:lpstr>ElementTree로 html파일 생성</vt:lpstr>
      <vt:lpstr>  3. JSon </vt:lpstr>
      <vt:lpstr>Json 기본</vt:lpstr>
      <vt:lpstr>JSON 기본 문장 </vt:lpstr>
      <vt:lpstr>JSON 변환기준</vt:lpstr>
      <vt:lpstr>decoding</vt:lpstr>
      <vt:lpstr>encoding</vt:lpstr>
      <vt:lpstr>decoding  처리</vt:lpstr>
      <vt:lpstr>json module : load()</vt:lpstr>
      <vt:lpstr>json.load() 파라미터</vt:lpstr>
      <vt:lpstr>기본</vt:lpstr>
      <vt:lpstr>json module : loads()</vt:lpstr>
      <vt:lpstr>json Module : json.loads </vt:lpstr>
      <vt:lpstr>기본</vt:lpstr>
      <vt:lpstr> object_hook 이용하기</vt:lpstr>
      <vt:lpstr>obejct_hook 처리 방식 </vt:lpstr>
      <vt:lpstr>obejct_hook : 클래스 생성</vt:lpstr>
      <vt:lpstr>obejct_hook : 함수 생성</vt:lpstr>
      <vt:lpstr>obejct_hook : 실행</vt:lpstr>
      <vt:lpstr>obejct_hook 이용한 encoding</vt:lpstr>
      <vt:lpstr>json module : JSONDecorder</vt:lpstr>
      <vt:lpstr>JSONDecoder 클래스 사용</vt:lpstr>
      <vt:lpstr>Encoding  처리</vt:lpstr>
      <vt:lpstr>json module : dump()</vt:lpstr>
      <vt:lpstr>json.dump 파라미터</vt:lpstr>
      <vt:lpstr>기본</vt:lpstr>
      <vt:lpstr>json module : dumps()</vt:lpstr>
      <vt:lpstr>json.dumps </vt:lpstr>
      <vt:lpstr>기본</vt:lpstr>
      <vt:lpstr>Dict 타입을 JSON 변환</vt:lpstr>
      <vt:lpstr>Dict 타입을 JSON 변환 결과</vt:lpstr>
      <vt:lpstr>tuple -&gt;list</vt:lpstr>
      <vt:lpstr>ensure_ascii 처리</vt:lpstr>
      <vt:lpstr>JSON pretty print</vt:lpstr>
      <vt:lpstr>separators 처리</vt:lpstr>
      <vt:lpstr>default 처리 흐름</vt:lpstr>
      <vt:lpstr>default : 사용자정의 객체1</vt:lpstr>
      <vt:lpstr>default : 사용자정의 객체 2</vt:lpstr>
      <vt:lpstr>default  : set type변환</vt:lpstr>
      <vt:lpstr>json module : JSONEecorder</vt:lpstr>
      <vt:lpstr>Encode/iterencode</vt:lpstr>
      <vt:lpstr>  4. 정규표현식 </vt:lpstr>
      <vt:lpstr>정규표현식 문법</vt:lpstr>
      <vt:lpstr>정규표현식</vt:lpstr>
      <vt:lpstr>정규표현식 </vt:lpstr>
      <vt:lpstr>문자패턴</vt:lpstr>
      <vt:lpstr>리터럴</vt:lpstr>
      <vt:lpstr>메타문자</vt:lpstr>
      <vt:lpstr>문자클래스(character class, [])</vt:lpstr>
      <vt:lpstr>축약형 문자표현</vt:lpstr>
      <vt:lpstr>축약형 문자표현-세부</vt:lpstr>
      <vt:lpstr>문자 형식과 축약형 매핑</vt:lpstr>
      <vt:lpstr>축약형 문자표현 : 예시</vt:lpstr>
      <vt:lpstr>Anchor (^ / $)</vt:lpstr>
      <vt:lpstr>Anchor 처리 예시</vt:lpstr>
      <vt:lpstr>DOT(.)</vt:lpstr>
      <vt:lpstr>백슬래시(\) 문제</vt:lpstr>
      <vt:lpstr>Alternatives (|,or)</vt:lpstr>
      <vt:lpstr>수량자</vt:lpstr>
      <vt:lpstr>반복 ({m,n})</vt:lpstr>
      <vt:lpstr>반복 (*)</vt:lpstr>
      <vt:lpstr>반복 (+)</vt:lpstr>
      <vt:lpstr>반복 (?)</vt:lpstr>
      <vt:lpstr>non-greedy  (*?, +?, ??)</vt:lpstr>
      <vt:lpstr>Group : 기본</vt:lpstr>
      <vt:lpstr>Grouping 기준</vt:lpstr>
      <vt:lpstr>Grouping(…)</vt:lpstr>
      <vt:lpstr>Grouping(…) 주의사항</vt:lpstr>
      <vt:lpstr>Grouping(…) :예시</vt:lpstr>
      <vt:lpstr>Named Group</vt:lpstr>
      <vt:lpstr>Non-capture : (?: …)</vt:lpstr>
      <vt:lpstr>Group :subexpression</vt:lpstr>
      <vt:lpstr>하위표현패턴</vt:lpstr>
      <vt:lpstr>기존 네임그룹 참조(?P=name)</vt:lpstr>
      <vt:lpstr>주석(?#...)</vt:lpstr>
      <vt:lpstr>전방탐색(?=...)</vt:lpstr>
      <vt:lpstr>부정형전방탐색(?!...)</vt:lpstr>
      <vt:lpstr>후방탐색(?&lt;=...)</vt:lpstr>
      <vt:lpstr>부정형후방탐색(?&lt;!...)</vt:lpstr>
      <vt:lpstr>(?(id/name)yes…|no…)</vt:lpstr>
      <vt:lpstr>패턴변경자</vt:lpstr>
      <vt:lpstr>Grouping(?iLmsux)</vt:lpstr>
      <vt:lpstr>패턴변경자 -1</vt:lpstr>
      <vt:lpstr>패턴변경자 -2</vt:lpstr>
      <vt:lpstr>Re  Module 처리</vt:lpstr>
      <vt:lpstr>정규식  함수 방식 </vt:lpstr>
      <vt:lpstr>정규식 정의 및 실행  </vt:lpstr>
      <vt:lpstr>정규식 처리하기(1/2)</vt:lpstr>
      <vt:lpstr>정규식 처리하기(2/2)</vt:lpstr>
      <vt:lpstr>Compile 함수</vt:lpstr>
      <vt:lpstr>정규표현식 -Compile</vt:lpstr>
      <vt:lpstr>Compile Options- DOTALL, S </vt:lpstr>
      <vt:lpstr>Compile Options-IGNORECASE, I</vt:lpstr>
      <vt:lpstr>Compile Options-MULTILINE, M</vt:lpstr>
      <vt:lpstr>Compile Options-VERBOSE, X</vt:lpstr>
      <vt:lpstr>정규표현식 –Compile 후 검색</vt:lpstr>
      <vt:lpstr>Search/match 함수</vt:lpstr>
      <vt:lpstr>match 함수</vt:lpstr>
      <vt:lpstr>match – match object</vt:lpstr>
      <vt:lpstr>search – match object</vt:lpstr>
      <vt:lpstr>search – named group 처리</vt:lpstr>
      <vt:lpstr>sub 함수</vt:lpstr>
      <vt:lpstr>함수:문자열 수정</vt:lpstr>
      <vt:lpstr>함수: 함수를 이용한 수정</vt:lpstr>
      <vt:lpstr>함수:Greedy vs Non-Greedy</vt:lpstr>
      <vt:lpstr>검색 함수</vt:lpstr>
      <vt:lpstr>findall</vt:lpstr>
      <vt:lpstr>finditer</vt:lpstr>
      <vt:lpstr>패턴 쪼개기 함수</vt:lpstr>
      <vt:lpstr>split</vt:lpstr>
      <vt:lpstr>Match Object 메소드</vt:lpstr>
      <vt:lpstr>match object method</vt:lpstr>
      <vt:lpstr>match object :group 메소드 </vt:lpstr>
      <vt:lpstr>match object :groups 메소드 </vt:lpstr>
      <vt:lpstr>match object :groupdict 메소드 </vt:lpstr>
      <vt:lpstr>match object :start/end/span</vt:lpstr>
      <vt:lpstr>  5. 크롤링 (BS4)</vt:lpstr>
      <vt:lpstr>Making  the soup </vt:lpstr>
      <vt:lpstr>Making the soup</vt:lpstr>
      <vt:lpstr> Making the soup</vt:lpstr>
      <vt:lpstr> BeautifulSoup :parser</vt:lpstr>
      <vt:lpstr> Kinds of objects : tag</vt:lpstr>
      <vt:lpstr>Html 파일  구동</vt:lpstr>
      <vt:lpstr>Soup 기본</vt:lpstr>
      <vt:lpstr> html 파일 만들기</vt:lpstr>
      <vt:lpstr> BeautifulSoup로 파싱해보기</vt:lpstr>
      <vt:lpstr> BeautifulSoup로 내부 접근</vt:lpstr>
      <vt:lpstr> BeautifulSoup: tag/attrib</vt:lpstr>
      <vt:lpstr> BeautifulSoup : 속성검색</vt:lpstr>
      <vt:lpstr>Soup내 string 속성</vt:lpstr>
      <vt:lpstr> BeautifulSoup : strings</vt:lpstr>
      <vt:lpstr> BeautifulSoup : stripped_strings 1</vt:lpstr>
      <vt:lpstr> BeautifulSoup : stripped_strings 2</vt:lpstr>
      <vt:lpstr>Soup 상위 이동</vt:lpstr>
      <vt:lpstr> BeautifulSoup : parent</vt:lpstr>
      <vt:lpstr> BeautifulSoup : parents</vt:lpstr>
      <vt:lpstr>Soup   동등 이동 </vt:lpstr>
      <vt:lpstr> BeautifulSoup : sibling</vt:lpstr>
      <vt:lpstr> BeautifulSoup : siblings</vt:lpstr>
      <vt:lpstr>Soup 하위 이동</vt:lpstr>
      <vt:lpstr> BeautifulSoup : children</vt:lpstr>
      <vt:lpstr> BeautifulSoup : descendants</vt:lpstr>
      <vt:lpstr> BeautifulSoup : contents</vt:lpstr>
      <vt:lpstr>Soup 전후 이동</vt:lpstr>
      <vt:lpstr> BeautifulSoup : element</vt:lpstr>
      <vt:lpstr> BeautifulSoup : elements</vt:lpstr>
      <vt:lpstr>Searching the tree</vt:lpstr>
      <vt:lpstr> find</vt:lpstr>
      <vt:lpstr>find_all : 문자열</vt:lpstr>
      <vt:lpstr>find_all : list</vt:lpstr>
      <vt:lpstr>find_all : 정규표현식</vt:lpstr>
      <vt:lpstr>find_all :True</vt:lpstr>
      <vt:lpstr>find_all : 함수</vt:lpstr>
      <vt:lpstr>Searching the tree:인자처리</vt:lpstr>
      <vt:lpstr>find_all : 키워드 인자</vt:lpstr>
      <vt:lpstr>find_all : 키워드 인자/정규표현식</vt:lpstr>
      <vt:lpstr>find_all : 키워드 인자/함수</vt:lpstr>
      <vt:lpstr>find_all : 키워드 인자/dict</vt:lpstr>
      <vt:lpstr>find_all : string 키워드 인자</vt:lpstr>
      <vt:lpstr>find_all : limit 키워드 인자</vt:lpstr>
      <vt:lpstr>find_all : recursive 키워드 인자</vt:lpstr>
      <vt:lpstr>  6. excel/CSV </vt:lpstr>
      <vt:lpstr>Csv  모듈 처리 </vt:lpstr>
      <vt:lpstr>csv: dict 타입 처리</vt:lpstr>
      <vt:lpstr> csv : DictWriter</vt:lpstr>
      <vt:lpstr> csv : DictReader</vt:lpstr>
      <vt:lpstr>csv: list 타입 처리</vt:lpstr>
      <vt:lpstr> csv : writer</vt:lpstr>
      <vt:lpstr> csv : reader</vt:lpstr>
      <vt:lpstr> csv 파일 생성 후 읽기</vt:lpstr>
      <vt:lpstr> csv : jupyter에서 생성</vt:lpstr>
      <vt:lpstr> csv : reader</vt:lpstr>
      <vt:lpstr> csv: dialect 등록 처리</vt:lpstr>
      <vt:lpstr> csv :register_dialect</vt:lpstr>
      <vt:lpstr> csv : 파일 생성</vt:lpstr>
      <vt:lpstr> csv : reader 읽기</vt:lpstr>
      <vt:lpstr> csv: index 검색 처리</vt:lpstr>
      <vt:lpstr> csv : 파일 생성</vt:lpstr>
      <vt:lpstr> csv : DictReader 읽기</vt:lpstr>
      <vt:lpstr> list file로 csv 생성</vt:lpstr>
      <vt:lpstr> csv : writer/reader 1 </vt:lpstr>
      <vt:lpstr> csv : writer/reader  2</vt:lpstr>
      <vt:lpstr>Windows application Dispatch 처리 </vt:lpstr>
      <vt:lpstr>ie구동하기</vt:lpstr>
      <vt:lpstr> Dispatch를 이용한 appl 호출</vt:lpstr>
      <vt:lpstr>Python interpreter구동하기</vt:lpstr>
      <vt:lpstr> Dispatch를 이용한 appl 호출</vt:lpstr>
      <vt:lpstr>  python 실행 결과</vt:lpstr>
      <vt:lpstr>Excel 처리 - Dispatch </vt:lpstr>
      <vt:lpstr> excel 구동하기</vt:lpstr>
      <vt:lpstr> excel 구동하기</vt:lpstr>
      <vt:lpstr> excel new</vt:lpstr>
      <vt:lpstr>Excel 구조</vt:lpstr>
      <vt:lpstr>workbook/worksheet 생성</vt:lpstr>
      <vt:lpstr> excel :workbook 처리</vt:lpstr>
      <vt:lpstr>존재한 workbook 열기</vt:lpstr>
      <vt:lpstr> excel : worksheet처리</vt:lpstr>
      <vt:lpstr> 존재한 worksheet 열기</vt:lpstr>
      <vt:lpstr>기존 파일에 워크시트추가</vt:lpstr>
      <vt:lpstr> excel : cell 처리</vt:lpstr>
      <vt:lpstr> excel : cell 갱신</vt:lpstr>
      <vt:lpstr> excel : cell 읽기</vt:lpstr>
      <vt:lpstr> excel : 여러 cell 처리</vt:lpstr>
      <vt:lpstr>excel : cell  폭 조정</vt:lpstr>
      <vt:lpstr>excel : cell  높이 조정</vt:lpstr>
      <vt:lpstr> excel :cell color</vt:lpstr>
      <vt:lpstr> excel :color 정보 </vt:lpstr>
      <vt:lpstr> excel :color ㅊ리 </vt:lpstr>
      <vt:lpstr> excel : cell offset</vt:lpstr>
      <vt:lpstr> excel : offset</vt:lpstr>
      <vt:lpstr> excel : Range</vt:lpstr>
      <vt:lpstr> excel : Range 처리</vt:lpstr>
      <vt:lpstr>excel : Range autofill 동일값</vt:lpstr>
      <vt:lpstr>excel : Range autofill 증가값</vt:lpstr>
      <vt:lpstr>Excel 처리 - ensureDispatch </vt:lpstr>
      <vt:lpstr> excel :cell내의 위치조정</vt:lpstr>
      <vt:lpstr>excel : cell 위치 조정</vt:lpstr>
      <vt:lpstr>Openpyxl 모듈 처리 </vt:lpstr>
      <vt:lpstr>Excel 정보 가져오기 </vt:lpstr>
      <vt:lpstr> excel 파일 가져오기</vt:lpstr>
      <vt:lpstr>Excel 파일 행과 열처리</vt:lpstr>
      <vt:lpstr> worksheet 행,열 정보 가져오기</vt:lpstr>
      <vt:lpstr> worksheet: 행 처리</vt:lpstr>
      <vt:lpstr> worksheet: 열 처리</vt:lpstr>
      <vt:lpstr>Excel 파일 cell 정보</vt:lpstr>
      <vt:lpstr> worksheet 내 cell 정보 조회</vt:lpstr>
      <vt:lpstr>Excel 파일 생성하기 </vt:lpstr>
      <vt:lpstr> excel 내의 worksheet 생성</vt:lpstr>
      <vt:lpstr> excel 파일 생성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653</cp:revision>
  <dcterms:created xsi:type="dcterms:W3CDTF">2015-12-01T07:34:30Z</dcterms:created>
  <dcterms:modified xsi:type="dcterms:W3CDTF">2016-12-15T09:00:49Z</dcterms:modified>
</cp:coreProperties>
</file>